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7" r:id="rId4"/>
    <p:sldId id="259" r:id="rId5"/>
    <p:sldId id="260" r:id="rId6"/>
    <p:sldId id="264" r:id="rId7"/>
    <p:sldId id="274" r:id="rId8"/>
    <p:sldId id="265" r:id="rId9"/>
    <p:sldId id="258" r:id="rId10"/>
    <p:sldId id="272" r:id="rId11"/>
    <p:sldId id="271" r:id="rId12"/>
    <p:sldId id="273" r:id="rId13"/>
    <p:sldId id="266" r:id="rId14"/>
    <p:sldId id="267" r:id="rId15"/>
    <p:sldId id="268" r:id="rId16"/>
    <p:sldId id="269" r:id="rId17"/>
    <p:sldId id="270" r:id="rId18"/>
    <p:sldId id="275" r:id="rId19"/>
    <p:sldId id="276" r:id="rId2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99"/>
    <p:restoredTop sz="94658"/>
  </p:normalViewPr>
  <p:slideViewPr>
    <p:cSldViewPr snapToGrid="0">
      <p:cViewPr varScale="1">
        <p:scale>
          <a:sx n="120" d="100"/>
          <a:sy n="120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A1DF97-B727-471A-9718-979F91EDBB40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2F2B2C0-94B7-44E9-BA3A-224812376BE1}">
      <dgm:prSet/>
      <dgm:spPr/>
      <dgm:t>
        <a:bodyPr/>
        <a:lstStyle/>
        <a:p>
          <a:r>
            <a:rPr lang="pt-PT" b="1"/>
            <a:t>Principais Correlações Identificadas</a:t>
          </a:r>
          <a:endParaRPr lang="en-US"/>
        </a:p>
      </dgm:t>
    </dgm:pt>
    <dgm:pt modelId="{C5909251-B680-40D9-99C0-D3372052319C}" type="parTrans" cxnId="{5A73DEFE-4DF6-4BAF-82DE-4D8B8A41C2CD}">
      <dgm:prSet/>
      <dgm:spPr/>
      <dgm:t>
        <a:bodyPr/>
        <a:lstStyle/>
        <a:p>
          <a:endParaRPr lang="en-US"/>
        </a:p>
      </dgm:t>
    </dgm:pt>
    <dgm:pt modelId="{AE3C9F27-8087-4A17-B616-36AFA042FC95}" type="sibTrans" cxnId="{5A73DEFE-4DF6-4BAF-82DE-4D8B8A41C2CD}">
      <dgm:prSet/>
      <dgm:spPr/>
      <dgm:t>
        <a:bodyPr/>
        <a:lstStyle/>
        <a:p>
          <a:endParaRPr lang="en-US"/>
        </a:p>
      </dgm:t>
    </dgm:pt>
    <dgm:pt modelId="{9CF21827-1301-4435-A9FB-AD76333DE094}">
      <dgm:prSet/>
      <dgm:spPr/>
      <dgm:t>
        <a:bodyPr/>
        <a:lstStyle/>
        <a:p>
          <a:r>
            <a:rPr lang="pt-PT"/>
            <a:t>Forte correlação negativa entre satisfação no trabalho e attrition</a:t>
          </a:r>
          <a:endParaRPr lang="en-US"/>
        </a:p>
      </dgm:t>
    </dgm:pt>
    <dgm:pt modelId="{6DFD4D18-9A37-4227-98E9-99DD765D8143}" type="parTrans" cxnId="{FE93499C-7111-4F50-9F6A-18964570C272}">
      <dgm:prSet/>
      <dgm:spPr/>
      <dgm:t>
        <a:bodyPr/>
        <a:lstStyle/>
        <a:p>
          <a:endParaRPr lang="en-US"/>
        </a:p>
      </dgm:t>
    </dgm:pt>
    <dgm:pt modelId="{50279715-BBC0-4109-AF1B-D22E0725D3E7}" type="sibTrans" cxnId="{FE93499C-7111-4F50-9F6A-18964570C272}">
      <dgm:prSet/>
      <dgm:spPr/>
      <dgm:t>
        <a:bodyPr/>
        <a:lstStyle/>
        <a:p>
          <a:endParaRPr lang="en-US"/>
        </a:p>
      </dgm:t>
    </dgm:pt>
    <dgm:pt modelId="{1B06C704-DB55-4F7C-8793-0C023DDD703C}">
      <dgm:prSet/>
      <dgm:spPr/>
      <dgm:t>
        <a:bodyPr/>
        <a:lstStyle/>
        <a:p>
          <a:r>
            <a:rPr lang="pt-PT"/>
            <a:t>Correlação moderada entre horas extras e attrition</a:t>
          </a:r>
          <a:endParaRPr lang="en-US"/>
        </a:p>
      </dgm:t>
    </dgm:pt>
    <dgm:pt modelId="{2D5D86C3-FE3A-4A83-A618-D81D91AC7157}" type="parTrans" cxnId="{657CF2E5-8758-420D-9343-55739C5793D9}">
      <dgm:prSet/>
      <dgm:spPr/>
      <dgm:t>
        <a:bodyPr/>
        <a:lstStyle/>
        <a:p>
          <a:endParaRPr lang="en-US"/>
        </a:p>
      </dgm:t>
    </dgm:pt>
    <dgm:pt modelId="{500E060E-7111-4545-8B64-42FC9A9CD1A3}" type="sibTrans" cxnId="{657CF2E5-8758-420D-9343-55739C5793D9}">
      <dgm:prSet/>
      <dgm:spPr/>
      <dgm:t>
        <a:bodyPr/>
        <a:lstStyle/>
        <a:p>
          <a:endParaRPr lang="en-US"/>
        </a:p>
      </dgm:t>
    </dgm:pt>
    <dgm:pt modelId="{868020EA-5E20-4FE8-8FD3-22549CDC43D7}">
      <dgm:prSet/>
      <dgm:spPr/>
      <dgm:t>
        <a:bodyPr/>
        <a:lstStyle/>
        <a:p>
          <a:r>
            <a:rPr lang="pt-PT"/>
            <a:t>Correlação positiva entre tempo na empresa e nível salarial</a:t>
          </a:r>
          <a:endParaRPr lang="en-US"/>
        </a:p>
      </dgm:t>
    </dgm:pt>
    <dgm:pt modelId="{83776759-A534-4386-BC45-3CDE656896B0}" type="parTrans" cxnId="{3E224363-8F77-490F-9C02-DAD7268611D0}">
      <dgm:prSet/>
      <dgm:spPr/>
      <dgm:t>
        <a:bodyPr/>
        <a:lstStyle/>
        <a:p>
          <a:endParaRPr lang="en-US"/>
        </a:p>
      </dgm:t>
    </dgm:pt>
    <dgm:pt modelId="{5F9F2A91-73E0-40E5-AA9C-14AFA1C7B51D}" type="sibTrans" cxnId="{3E224363-8F77-490F-9C02-DAD7268611D0}">
      <dgm:prSet/>
      <dgm:spPr/>
      <dgm:t>
        <a:bodyPr/>
        <a:lstStyle/>
        <a:p>
          <a:endParaRPr lang="en-US"/>
        </a:p>
      </dgm:t>
    </dgm:pt>
    <dgm:pt modelId="{785A86F0-951C-4A96-9973-3ECC44713FF3}">
      <dgm:prSet/>
      <dgm:spPr/>
      <dgm:t>
        <a:bodyPr/>
        <a:lstStyle/>
        <a:p>
          <a:r>
            <a:rPr lang="pt-PT"/>
            <a:t>Correlação fraca entre idade e satisfação no trabalho</a:t>
          </a:r>
          <a:endParaRPr lang="en-US"/>
        </a:p>
      </dgm:t>
    </dgm:pt>
    <dgm:pt modelId="{99A65889-4BE0-43C3-9F02-A906C358B2D3}" type="parTrans" cxnId="{A0FDD01A-166A-4D77-8B04-8C0D523B27DC}">
      <dgm:prSet/>
      <dgm:spPr/>
      <dgm:t>
        <a:bodyPr/>
        <a:lstStyle/>
        <a:p>
          <a:endParaRPr lang="en-US"/>
        </a:p>
      </dgm:t>
    </dgm:pt>
    <dgm:pt modelId="{B2B265EB-BF55-4CF1-95BB-20BD6D5B75A8}" type="sibTrans" cxnId="{A0FDD01A-166A-4D77-8B04-8C0D523B27DC}">
      <dgm:prSet/>
      <dgm:spPr/>
      <dgm:t>
        <a:bodyPr/>
        <a:lstStyle/>
        <a:p>
          <a:endParaRPr lang="en-US"/>
        </a:p>
      </dgm:t>
    </dgm:pt>
    <dgm:pt modelId="{C44B047D-7BD0-4E49-B1BE-43619C657151}">
      <dgm:prSet/>
      <dgm:spPr/>
      <dgm:t>
        <a:bodyPr/>
        <a:lstStyle/>
        <a:p>
          <a:r>
            <a:rPr lang="pt-PT"/>
            <a:t>Correlação significativa entre distância de casa e attrition</a:t>
          </a:r>
          <a:endParaRPr lang="en-US"/>
        </a:p>
      </dgm:t>
    </dgm:pt>
    <dgm:pt modelId="{193D21A8-A951-4488-ADBA-702354C6C1C5}" type="parTrans" cxnId="{321C7252-254A-43BB-9475-93EFE5333A8B}">
      <dgm:prSet/>
      <dgm:spPr/>
      <dgm:t>
        <a:bodyPr/>
        <a:lstStyle/>
        <a:p>
          <a:endParaRPr lang="en-US"/>
        </a:p>
      </dgm:t>
    </dgm:pt>
    <dgm:pt modelId="{38F9048D-B888-4AC2-8A7F-6156BF55C0B3}" type="sibTrans" cxnId="{321C7252-254A-43BB-9475-93EFE5333A8B}">
      <dgm:prSet/>
      <dgm:spPr/>
      <dgm:t>
        <a:bodyPr/>
        <a:lstStyle/>
        <a:p>
          <a:endParaRPr lang="en-US"/>
        </a:p>
      </dgm:t>
    </dgm:pt>
    <dgm:pt modelId="{2374818C-8DA0-4A7A-AEDF-E57C62C78C06}">
      <dgm:prSet/>
      <dgm:spPr/>
      <dgm:t>
        <a:bodyPr/>
        <a:lstStyle/>
        <a:p>
          <a:r>
            <a:rPr lang="pt-PT" b="1"/>
            <a:t>Conclusões Preliminares</a:t>
          </a:r>
          <a:endParaRPr lang="en-US"/>
        </a:p>
      </dgm:t>
    </dgm:pt>
    <dgm:pt modelId="{162088DB-69B6-4EFA-804F-DF4755A8CFD2}" type="parTrans" cxnId="{4421FFA0-8652-4AB0-9602-7A1685D0BEF7}">
      <dgm:prSet/>
      <dgm:spPr/>
      <dgm:t>
        <a:bodyPr/>
        <a:lstStyle/>
        <a:p>
          <a:endParaRPr lang="en-US"/>
        </a:p>
      </dgm:t>
    </dgm:pt>
    <dgm:pt modelId="{D9F51E07-08B6-4CEA-BA2C-181E54A1F7B4}" type="sibTrans" cxnId="{4421FFA0-8652-4AB0-9602-7A1685D0BEF7}">
      <dgm:prSet/>
      <dgm:spPr/>
      <dgm:t>
        <a:bodyPr/>
        <a:lstStyle/>
        <a:p>
          <a:endParaRPr lang="en-US"/>
        </a:p>
      </dgm:t>
    </dgm:pt>
    <dgm:pt modelId="{1E1C406E-1290-4D94-A58F-468ED846183C}">
      <dgm:prSet/>
      <dgm:spPr/>
      <dgm:t>
        <a:bodyPr/>
        <a:lstStyle/>
        <a:p>
          <a:r>
            <a:rPr lang="pt-PT"/>
            <a:t>O departamento de Sales apresenta a maior taxa de rotatividade</a:t>
          </a:r>
          <a:endParaRPr lang="en-US"/>
        </a:p>
      </dgm:t>
    </dgm:pt>
    <dgm:pt modelId="{85950DF4-025B-4A8F-95B0-F33F8C543028}" type="parTrans" cxnId="{6283E2F1-B180-4904-AD57-C171963486E4}">
      <dgm:prSet/>
      <dgm:spPr/>
      <dgm:t>
        <a:bodyPr/>
        <a:lstStyle/>
        <a:p>
          <a:endParaRPr lang="en-US"/>
        </a:p>
      </dgm:t>
    </dgm:pt>
    <dgm:pt modelId="{9EF73FA1-861F-4B75-B7CD-5630E07D6906}" type="sibTrans" cxnId="{6283E2F1-B180-4904-AD57-C171963486E4}">
      <dgm:prSet/>
      <dgm:spPr/>
      <dgm:t>
        <a:bodyPr/>
        <a:lstStyle/>
        <a:p>
          <a:endParaRPr lang="en-US"/>
        </a:p>
      </dgm:t>
    </dgm:pt>
    <dgm:pt modelId="{E808CA42-A8D4-4501-A70F-06826B5A405B}">
      <dgm:prSet/>
      <dgm:spPr/>
      <dgm:t>
        <a:bodyPr/>
        <a:lstStyle/>
        <a:p>
          <a:r>
            <a:rPr lang="pt-PT"/>
            <a:t>Funcionários que fazem horas extras têm maior probabilidade de deixar a empresa</a:t>
          </a:r>
          <a:endParaRPr lang="en-US"/>
        </a:p>
      </dgm:t>
    </dgm:pt>
    <dgm:pt modelId="{43572C4E-A5B2-42A5-AF4A-08EFD7EBC5B9}" type="parTrans" cxnId="{102FC95A-3F3D-472E-B203-720E6ABC09E5}">
      <dgm:prSet/>
      <dgm:spPr/>
      <dgm:t>
        <a:bodyPr/>
        <a:lstStyle/>
        <a:p>
          <a:endParaRPr lang="en-US"/>
        </a:p>
      </dgm:t>
    </dgm:pt>
    <dgm:pt modelId="{D2B7476B-7C85-44C8-B8E9-04BA61483C2B}" type="sibTrans" cxnId="{102FC95A-3F3D-472E-B203-720E6ABC09E5}">
      <dgm:prSet/>
      <dgm:spPr/>
      <dgm:t>
        <a:bodyPr/>
        <a:lstStyle/>
        <a:p>
          <a:endParaRPr lang="en-US"/>
        </a:p>
      </dgm:t>
    </dgm:pt>
    <dgm:pt modelId="{9ABCC3DC-8056-42AF-9934-B3E3CB4D343D}">
      <dgm:prSet/>
      <dgm:spPr/>
      <dgm:t>
        <a:bodyPr/>
        <a:lstStyle/>
        <a:p>
          <a:r>
            <a:rPr lang="pt-PT"/>
            <a:t>A baixa satisfação no trabalho é um forte indicador de potencial saída</a:t>
          </a:r>
          <a:endParaRPr lang="en-US"/>
        </a:p>
      </dgm:t>
    </dgm:pt>
    <dgm:pt modelId="{FC142D5E-6E60-4925-991D-458B267F563E}" type="parTrans" cxnId="{91D4A999-A632-40F7-ACA6-CCF9BE0F16B3}">
      <dgm:prSet/>
      <dgm:spPr/>
      <dgm:t>
        <a:bodyPr/>
        <a:lstStyle/>
        <a:p>
          <a:endParaRPr lang="en-US"/>
        </a:p>
      </dgm:t>
    </dgm:pt>
    <dgm:pt modelId="{A6514C67-697B-4715-BF13-CF6257FC26E8}" type="sibTrans" cxnId="{91D4A999-A632-40F7-ACA6-CCF9BE0F16B3}">
      <dgm:prSet/>
      <dgm:spPr/>
      <dgm:t>
        <a:bodyPr/>
        <a:lstStyle/>
        <a:p>
          <a:endParaRPr lang="en-US"/>
        </a:p>
      </dgm:t>
    </dgm:pt>
    <dgm:pt modelId="{671768CA-755A-48E2-9F07-CD96185D33E6}">
      <dgm:prSet/>
      <dgm:spPr/>
      <dgm:t>
        <a:bodyPr/>
        <a:lstStyle/>
        <a:p>
          <a:r>
            <a:rPr lang="pt-PT"/>
            <a:t>Funcionários com menos de 2 anos de empresa representam uma parcela significativa das saídas</a:t>
          </a:r>
          <a:endParaRPr lang="en-US"/>
        </a:p>
      </dgm:t>
    </dgm:pt>
    <dgm:pt modelId="{3B694BE4-6954-4518-A877-6F401F45E829}" type="parTrans" cxnId="{0085D12D-46DC-424B-93B7-5295B3BE12D5}">
      <dgm:prSet/>
      <dgm:spPr/>
      <dgm:t>
        <a:bodyPr/>
        <a:lstStyle/>
        <a:p>
          <a:endParaRPr lang="en-US"/>
        </a:p>
      </dgm:t>
    </dgm:pt>
    <dgm:pt modelId="{6BED6D8B-886D-4128-9DEF-DDECB4A806C9}" type="sibTrans" cxnId="{0085D12D-46DC-424B-93B7-5295B3BE12D5}">
      <dgm:prSet/>
      <dgm:spPr/>
      <dgm:t>
        <a:bodyPr/>
        <a:lstStyle/>
        <a:p>
          <a:endParaRPr lang="en-US"/>
        </a:p>
      </dgm:t>
    </dgm:pt>
    <dgm:pt modelId="{58BB2064-B5EA-4B90-A5E5-AF56458A4F61}">
      <dgm:prSet/>
      <dgm:spPr/>
      <dgm:t>
        <a:bodyPr/>
        <a:lstStyle/>
        <a:p>
          <a:r>
            <a:rPr lang="pt-PT"/>
            <a:t>O perfil etário predominante (30-40 anos) apresenta taxa de attrition inferior à média geral</a:t>
          </a:r>
          <a:endParaRPr lang="en-US"/>
        </a:p>
      </dgm:t>
    </dgm:pt>
    <dgm:pt modelId="{C26AEEAC-99C2-49E0-8458-B52EF25410D9}" type="parTrans" cxnId="{FCC1835F-6475-47EE-9725-7CE2AE8EF866}">
      <dgm:prSet/>
      <dgm:spPr/>
      <dgm:t>
        <a:bodyPr/>
        <a:lstStyle/>
        <a:p>
          <a:endParaRPr lang="en-US"/>
        </a:p>
      </dgm:t>
    </dgm:pt>
    <dgm:pt modelId="{95267F2C-8818-4FE8-AC74-F0DF8B8394B1}" type="sibTrans" cxnId="{FCC1835F-6475-47EE-9725-7CE2AE8EF866}">
      <dgm:prSet/>
      <dgm:spPr/>
      <dgm:t>
        <a:bodyPr/>
        <a:lstStyle/>
        <a:p>
          <a:endParaRPr lang="en-US"/>
        </a:p>
      </dgm:t>
    </dgm:pt>
    <dgm:pt modelId="{2DD69802-8983-D24F-910E-0974D6CF2ABF}" type="pres">
      <dgm:prSet presAssocID="{34A1DF97-B727-471A-9718-979F91EDBB40}" presName="cycle" presStyleCnt="0">
        <dgm:presLayoutVars>
          <dgm:dir/>
          <dgm:resizeHandles val="exact"/>
        </dgm:presLayoutVars>
      </dgm:prSet>
      <dgm:spPr/>
    </dgm:pt>
    <dgm:pt modelId="{389821AE-8B21-3847-A302-EF9320DAA58D}" type="pres">
      <dgm:prSet presAssocID="{12F2B2C0-94B7-44E9-BA3A-224812376BE1}" presName="node" presStyleLbl="node1" presStyleIdx="0" presStyleCnt="2">
        <dgm:presLayoutVars>
          <dgm:bulletEnabled val="1"/>
        </dgm:presLayoutVars>
      </dgm:prSet>
      <dgm:spPr/>
    </dgm:pt>
    <dgm:pt modelId="{5A4E3371-866F-BE4D-B752-5DCC84657A2F}" type="pres">
      <dgm:prSet presAssocID="{12F2B2C0-94B7-44E9-BA3A-224812376BE1}" presName="spNode" presStyleCnt="0"/>
      <dgm:spPr/>
    </dgm:pt>
    <dgm:pt modelId="{A45CDC5E-097C-0F43-B7F9-7FD54D28414C}" type="pres">
      <dgm:prSet presAssocID="{AE3C9F27-8087-4A17-B616-36AFA042FC95}" presName="sibTrans" presStyleLbl="sibTrans1D1" presStyleIdx="0" presStyleCnt="2"/>
      <dgm:spPr/>
    </dgm:pt>
    <dgm:pt modelId="{66141F6A-B2F4-6D4E-A08C-BE47E31AE375}" type="pres">
      <dgm:prSet presAssocID="{2374818C-8DA0-4A7A-AEDF-E57C62C78C06}" presName="node" presStyleLbl="node1" presStyleIdx="1" presStyleCnt="2">
        <dgm:presLayoutVars>
          <dgm:bulletEnabled val="1"/>
        </dgm:presLayoutVars>
      </dgm:prSet>
      <dgm:spPr/>
    </dgm:pt>
    <dgm:pt modelId="{FB107D10-C3AE-AF45-B9AC-1B4EC19141AC}" type="pres">
      <dgm:prSet presAssocID="{2374818C-8DA0-4A7A-AEDF-E57C62C78C06}" presName="spNode" presStyleCnt="0"/>
      <dgm:spPr/>
    </dgm:pt>
    <dgm:pt modelId="{F503684A-40B8-004B-8B2F-2E82C0781230}" type="pres">
      <dgm:prSet presAssocID="{D9F51E07-08B6-4CEA-BA2C-181E54A1F7B4}" presName="sibTrans" presStyleLbl="sibTrans1D1" presStyleIdx="1" presStyleCnt="2"/>
      <dgm:spPr/>
    </dgm:pt>
  </dgm:ptLst>
  <dgm:cxnLst>
    <dgm:cxn modelId="{9C558402-0F72-A348-BB9F-9D30EC3F619C}" type="presOf" srcId="{34A1DF97-B727-471A-9718-979F91EDBB40}" destId="{2DD69802-8983-D24F-910E-0974D6CF2ABF}" srcOrd="0" destOrd="0" presId="urn:microsoft.com/office/officeart/2005/8/layout/cycle5"/>
    <dgm:cxn modelId="{978B130A-7B11-6A4E-BCF9-D8E73307FF82}" type="presOf" srcId="{9CF21827-1301-4435-A9FB-AD76333DE094}" destId="{389821AE-8B21-3847-A302-EF9320DAA58D}" srcOrd="0" destOrd="1" presId="urn:microsoft.com/office/officeart/2005/8/layout/cycle5"/>
    <dgm:cxn modelId="{A0FDD01A-166A-4D77-8B04-8C0D523B27DC}" srcId="{12F2B2C0-94B7-44E9-BA3A-224812376BE1}" destId="{785A86F0-951C-4A96-9973-3ECC44713FF3}" srcOrd="3" destOrd="0" parTransId="{99A65889-4BE0-43C3-9F02-A906C358B2D3}" sibTransId="{B2B265EB-BF55-4CF1-95BB-20BD6D5B75A8}"/>
    <dgm:cxn modelId="{DC38591F-76D6-3148-A927-260DA215ACD3}" type="presOf" srcId="{12F2B2C0-94B7-44E9-BA3A-224812376BE1}" destId="{389821AE-8B21-3847-A302-EF9320DAA58D}" srcOrd="0" destOrd="0" presId="urn:microsoft.com/office/officeart/2005/8/layout/cycle5"/>
    <dgm:cxn modelId="{8B53C824-0903-ED46-9F05-F74F948A15E1}" type="presOf" srcId="{C44B047D-7BD0-4E49-B1BE-43619C657151}" destId="{389821AE-8B21-3847-A302-EF9320DAA58D}" srcOrd="0" destOrd="5" presId="urn:microsoft.com/office/officeart/2005/8/layout/cycle5"/>
    <dgm:cxn modelId="{0085D12D-46DC-424B-93B7-5295B3BE12D5}" srcId="{2374818C-8DA0-4A7A-AEDF-E57C62C78C06}" destId="{671768CA-755A-48E2-9F07-CD96185D33E6}" srcOrd="3" destOrd="0" parTransId="{3B694BE4-6954-4518-A877-6F401F45E829}" sibTransId="{6BED6D8B-886D-4128-9DEF-DDECB4A806C9}"/>
    <dgm:cxn modelId="{20F14A32-27B4-0F4C-97F2-14DEDEE21D8F}" type="presOf" srcId="{9ABCC3DC-8056-42AF-9934-B3E3CB4D343D}" destId="{66141F6A-B2F4-6D4E-A08C-BE47E31AE375}" srcOrd="0" destOrd="3" presId="urn:microsoft.com/office/officeart/2005/8/layout/cycle5"/>
    <dgm:cxn modelId="{6378FF3F-1FA5-1746-A852-A5F3476F8231}" type="presOf" srcId="{1B06C704-DB55-4F7C-8793-0C023DDD703C}" destId="{389821AE-8B21-3847-A302-EF9320DAA58D}" srcOrd="0" destOrd="2" presId="urn:microsoft.com/office/officeart/2005/8/layout/cycle5"/>
    <dgm:cxn modelId="{321C7252-254A-43BB-9475-93EFE5333A8B}" srcId="{12F2B2C0-94B7-44E9-BA3A-224812376BE1}" destId="{C44B047D-7BD0-4E49-B1BE-43619C657151}" srcOrd="4" destOrd="0" parTransId="{193D21A8-A951-4488-ADBA-702354C6C1C5}" sibTransId="{38F9048D-B888-4AC2-8A7F-6156BF55C0B3}"/>
    <dgm:cxn modelId="{38D79355-5BF2-1148-8172-F4265CB0E1EB}" type="presOf" srcId="{1E1C406E-1290-4D94-A58F-468ED846183C}" destId="{66141F6A-B2F4-6D4E-A08C-BE47E31AE375}" srcOrd="0" destOrd="1" presId="urn:microsoft.com/office/officeart/2005/8/layout/cycle5"/>
    <dgm:cxn modelId="{102FC95A-3F3D-472E-B203-720E6ABC09E5}" srcId="{2374818C-8DA0-4A7A-AEDF-E57C62C78C06}" destId="{E808CA42-A8D4-4501-A70F-06826B5A405B}" srcOrd="1" destOrd="0" parTransId="{43572C4E-A5B2-42A5-AF4A-08EFD7EBC5B9}" sibTransId="{D2B7476B-7C85-44C8-B8E9-04BA61483C2B}"/>
    <dgm:cxn modelId="{FCC1835F-6475-47EE-9725-7CE2AE8EF866}" srcId="{2374818C-8DA0-4A7A-AEDF-E57C62C78C06}" destId="{58BB2064-B5EA-4B90-A5E5-AF56458A4F61}" srcOrd="4" destOrd="0" parTransId="{C26AEEAC-99C2-49E0-8458-B52EF25410D9}" sibTransId="{95267F2C-8818-4FE8-AC74-F0DF8B8394B1}"/>
    <dgm:cxn modelId="{3E224363-8F77-490F-9C02-DAD7268611D0}" srcId="{12F2B2C0-94B7-44E9-BA3A-224812376BE1}" destId="{868020EA-5E20-4FE8-8FD3-22549CDC43D7}" srcOrd="2" destOrd="0" parTransId="{83776759-A534-4386-BC45-3CDE656896B0}" sibTransId="{5F9F2A91-73E0-40E5-AA9C-14AFA1C7B51D}"/>
    <dgm:cxn modelId="{67F1256B-CC63-6240-9323-238E192F8142}" type="presOf" srcId="{785A86F0-951C-4A96-9973-3ECC44713FF3}" destId="{389821AE-8B21-3847-A302-EF9320DAA58D}" srcOrd="0" destOrd="4" presId="urn:microsoft.com/office/officeart/2005/8/layout/cycle5"/>
    <dgm:cxn modelId="{B2923186-3190-9947-A8B7-9D5BCCE87AF3}" type="presOf" srcId="{671768CA-755A-48E2-9F07-CD96185D33E6}" destId="{66141F6A-B2F4-6D4E-A08C-BE47E31AE375}" srcOrd="0" destOrd="4" presId="urn:microsoft.com/office/officeart/2005/8/layout/cycle5"/>
    <dgm:cxn modelId="{91D4A999-A632-40F7-ACA6-CCF9BE0F16B3}" srcId="{2374818C-8DA0-4A7A-AEDF-E57C62C78C06}" destId="{9ABCC3DC-8056-42AF-9934-B3E3CB4D343D}" srcOrd="2" destOrd="0" parTransId="{FC142D5E-6E60-4925-991D-458B267F563E}" sibTransId="{A6514C67-697B-4715-BF13-CF6257FC26E8}"/>
    <dgm:cxn modelId="{FE93499C-7111-4F50-9F6A-18964570C272}" srcId="{12F2B2C0-94B7-44E9-BA3A-224812376BE1}" destId="{9CF21827-1301-4435-A9FB-AD76333DE094}" srcOrd="0" destOrd="0" parTransId="{6DFD4D18-9A37-4227-98E9-99DD765D8143}" sibTransId="{50279715-BBC0-4109-AF1B-D22E0725D3E7}"/>
    <dgm:cxn modelId="{4421FFA0-8652-4AB0-9602-7A1685D0BEF7}" srcId="{34A1DF97-B727-471A-9718-979F91EDBB40}" destId="{2374818C-8DA0-4A7A-AEDF-E57C62C78C06}" srcOrd="1" destOrd="0" parTransId="{162088DB-69B6-4EFA-804F-DF4755A8CFD2}" sibTransId="{D9F51E07-08B6-4CEA-BA2C-181E54A1F7B4}"/>
    <dgm:cxn modelId="{B5E0D6A3-A7C8-2B4A-BA51-5EB1B3086D7F}" type="presOf" srcId="{868020EA-5E20-4FE8-8FD3-22549CDC43D7}" destId="{389821AE-8B21-3847-A302-EF9320DAA58D}" srcOrd="0" destOrd="3" presId="urn:microsoft.com/office/officeart/2005/8/layout/cycle5"/>
    <dgm:cxn modelId="{D132DFD4-8211-6243-ADB5-06A437DB15A4}" type="presOf" srcId="{AE3C9F27-8087-4A17-B616-36AFA042FC95}" destId="{A45CDC5E-097C-0F43-B7F9-7FD54D28414C}" srcOrd="0" destOrd="0" presId="urn:microsoft.com/office/officeart/2005/8/layout/cycle5"/>
    <dgm:cxn modelId="{A622D7D6-1D02-8B4B-AD92-0D2C9BF948F7}" type="presOf" srcId="{2374818C-8DA0-4A7A-AEDF-E57C62C78C06}" destId="{66141F6A-B2F4-6D4E-A08C-BE47E31AE375}" srcOrd="0" destOrd="0" presId="urn:microsoft.com/office/officeart/2005/8/layout/cycle5"/>
    <dgm:cxn modelId="{36A264D9-66E3-444B-9E05-1FF63146E95C}" type="presOf" srcId="{58BB2064-B5EA-4B90-A5E5-AF56458A4F61}" destId="{66141F6A-B2F4-6D4E-A08C-BE47E31AE375}" srcOrd="0" destOrd="5" presId="urn:microsoft.com/office/officeart/2005/8/layout/cycle5"/>
    <dgm:cxn modelId="{FC73C5DA-E73D-0940-B8C4-FB234DBA805E}" type="presOf" srcId="{D9F51E07-08B6-4CEA-BA2C-181E54A1F7B4}" destId="{F503684A-40B8-004B-8B2F-2E82C0781230}" srcOrd="0" destOrd="0" presId="urn:microsoft.com/office/officeart/2005/8/layout/cycle5"/>
    <dgm:cxn modelId="{CB9291E0-7A39-5045-BA6C-A2BE586F5542}" type="presOf" srcId="{E808CA42-A8D4-4501-A70F-06826B5A405B}" destId="{66141F6A-B2F4-6D4E-A08C-BE47E31AE375}" srcOrd="0" destOrd="2" presId="urn:microsoft.com/office/officeart/2005/8/layout/cycle5"/>
    <dgm:cxn modelId="{657CF2E5-8758-420D-9343-55739C5793D9}" srcId="{12F2B2C0-94B7-44E9-BA3A-224812376BE1}" destId="{1B06C704-DB55-4F7C-8793-0C023DDD703C}" srcOrd="1" destOrd="0" parTransId="{2D5D86C3-FE3A-4A83-A618-D81D91AC7157}" sibTransId="{500E060E-7111-4545-8B64-42FC9A9CD1A3}"/>
    <dgm:cxn modelId="{6283E2F1-B180-4904-AD57-C171963486E4}" srcId="{2374818C-8DA0-4A7A-AEDF-E57C62C78C06}" destId="{1E1C406E-1290-4D94-A58F-468ED846183C}" srcOrd="0" destOrd="0" parTransId="{85950DF4-025B-4A8F-95B0-F33F8C543028}" sibTransId="{9EF73FA1-861F-4B75-B7CD-5630E07D6906}"/>
    <dgm:cxn modelId="{5A73DEFE-4DF6-4BAF-82DE-4D8B8A41C2CD}" srcId="{34A1DF97-B727-471A-9718-979F91EDBB40}" destId="{12F2B2C0-94B7-44E9-BA3A-224812376BE1}" srcOrd="0" destOrd="0" parTransId="{C5909251-B680-40D9-99C0-D3372052319C}" sibTransId="{AE3C9F27-8087-4A17-B616-36AFA042FC95}"/>
    <dgm:cxn modelId="{0EB10755-29B8-CE44-A2AC-F5B3C149C616}" type="presParOf" srcId="{2DD69802-8983-D24F-910E-0974D6CF2ABF}" destId="{389821AE-8B21-3847-A302-EF9320DAA58D}" srcOrd="0" destOrd="0" presId="urn:microsoft.com/office/officeart/2005/8/layout/cycle5"/>
    <dgm:cxn modelId="{672B3791-17C0-9F41-8628-6C9FA6DF10AE}" type="presParOf" srcId="{2DD69802-8983-D24F-910E-0974D6CF2ABF}" destId="{5A4E3371-866F-BE4D-B752-5DCC84657A2F}" srcOrd="1" destOrd="0" presId="urn:microsoft.com/office/officeart/2005/8/layout/cycle5"/>
    <dgm:cxn modelId="{5D3639BB-9B17-F340-8AA6-017CAAD09940}" type="presParOf" srcId="{2DD69802-8983-D24F-910E-0974D6CF2ABF}" destId="{A45CDC5E-097C-0F43-B7F9-7FD54D28414C}" srcOrd="2" destOrd="0" presId="urn:microsoft.com/office/officeart/2005/8/layout/cycle5"/>
    <dgm:cxn modelId="{F6565919-C041-474A-9669-1438632AE7E0}" type="presParOf" srcId="{2DD69802-8983-D24F-910E-0974D6CF2ABF}" destId="{66141F6A-B2F4-6D4E-A08C-BE47E31AE375}" srcOrd="3" destOrd="0" presId="urn:microsoft.com/office/officeart/2005/8/layout/cycle5"/>
    <dgm:cxn modelId="{DAB5F1FF-DF05-0D41-8074-B517D4033CE4}" type="presParOf" srcId="{2DD69802-8983-D24F-910E-0974D6CF2ABF}" destId="{FB107D10-C3AE-AF45-B9AC-1B4EC19141AC}" srcOrd="4" destOrd="0" presId="urn:microsoft.com/office/officeart/2005/8/layout/cycle5"/>
    <dgm:cxn modelId="{0028A7DD-AD5E-A84A-B05C-637A77589205}" type="presParOf" srcId="{2DD69802-8983-D24F-910E-0974D6CF2ABF}" destId="{F503684A-40B8-004B-8B2F-2E82C0781230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9821AE-8B21-3847-A302-EF9320DAA58D}">
      <dsp:nvSpPr>
        <dsp:cNvPr id="0" name=""/>
        <dsp:cNvSpPr/>
      </dsp:nvSpPr>
      <dsp:spPr>
        <a:xfrm>
          <a:off x="953" y="1972257"/>
          <a:ext cx="3217125" cy="20911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b="1" kern="1200"/>
            <a:t>Principais Correlações Identificadas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Forte correlação negativa entre satisfação no trabalho e attrition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Correlação moderada entre horas extras e attrition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Correlação positiva entre tempo na empresa e nível salarial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Correlação fraca entre idade e satisfação no trabalho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Correlação significativa entre distância de casa e attrition</a:t>
          </a:r>
          <a:endParaRPr lang="en-US" sz="1000" kern="1200"/>
        </a:p>
      </dsp:txBody>
      <dsp:txXfrm>
        <a:off x="103034" y="2074338"/>
        <a:ext cx="3012963" cy="1886969"/>
      </dsp:txXfrm>
    </dsp:sp>
    <dsp:sp modelId="{A45CDC5E-097C-0F43-B7F9-7FD54D28414C}">
      <dsp:nvSpPr>
        <dsp:cNvPr id="0" name=""/>
        <dsp:cNvSpPr/>
      </dsp:nvSpPr>
      <dsp:spPr>
        <a:xfrm>
          <a:off x="1609516" y="1241588"/>
          <a:ext cx="3552469" cy="3552469"/>
        </a:xfrm>
        <a:custGeom>
          <a:avLst/>
          <a:gdLst/>
          <a:ahLst/>
          <a:cxnLst/>
          <a:rect l="0" t="0" r="0" b="0"/>
          <a:pathLst>
            <a:path>
              <a:moveTo>
                <a:pt x="746984" y="328597"/>
              </a:moveTo>
              <a:arcTo wR="1776234" hR="1776234" stAng="14075262" swAng="4249476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141F6A-B2F4-6D4E-A08C-BE47E31AE375}">
      <dsp:nvSpPr>
        <dsp:cNvPr id="0" name=""/>
        <dsp:cNvSpPr/>
      </dsp:nvSpPr>
      <dsp:spPr>
        <a:xfrm>
          <a:off x="3553423" y="1972257"/>
          <a:ext cx="3217125" cy="20911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b="1" kern="1200"/>
            <a:t>Conclusões Preliminares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O departamento de Sales apresenta a maior taxa de rotatividade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Funcionários que fazem horas extras têm maior probabilidade de deixar a empresa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A baixa satisfação no trabalho é um forte indicador de potencial saída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Funcionários com menos de 2 anos de empresa representam uma parcela significativa das saídas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000" kern="1200"/>
            <a:t>O perfil etário predominante (30-40 anos) apresenta taxa de attrition inferior à média geral</a:t>
          </a:r>
          <a:endParaRPr lang="en-US" sz="1000" kern="1200"/>
        </a:p>
      </dsp:txBody>
      <dsp:txXfrm>
        <a:off x="3655504" y="2074338"/>
        <a:ext cx="3012963" cy="1886969"/>
      </dsp:txXfrm>
    </dsp:sp>
    <dsp:sp modelId="{F503684A-40B8-004B-8B2F-2E82C0781230}">
      <dsp:nvSpPr>
        <dsp:cNvPr id="0" name=""/>
        <dsp:cNvSpPr/>
      </dsp:nvSpPr>
      <dsp:spPr>
        <a:xfrm>
          <a:off x="1609516" y="1241588"/>
          <a:ext cx="3552469" cy="3552469"/>
        </a:xfrm>
        <a:custGeom>
          <a:avLst/>
          <a:gdLst/>
          <a:ahLst/>
          <a:cxnLst/>
          <a:rect l="0" t="0" r="0" b="0"/>
          <a:pathLst>
            <a:path>
              <a:moveTo>
                <a:pt x="2805485" y="3223872"/>
              </a:moveTo>
              <a:arcTo wR="1776234" hR="1776234" stAng="3275262" swAng="4249476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6D841-DCEE-AB42-A562-258CE84A504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E0490-2C9F-4242-9253-18360E29547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9611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2AE931-FFF7-D096-2EE0-75C4380C7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588D9F-4366-899F-3E1E-4967C5C909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5226A02-DCF8-B46C-B588-4A8B41740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D38BAA5-6FCF-9813-4946-1DA1FCBAA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B0FB147-1391-74F5-3D81-FE852695E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42744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F4772-CECC-C86E-5185-1F5164312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2F66E6D-4C5E-422E-25F6-EC6748283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7EE026D0-2845-2045-BCD4-57450779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BD9271E-46CC-EA12-2AEC-F57452A8A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33A829C-1630-765A-7BA6-297088C9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340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05B9987-C09E-AC69-6ADE-ED4193137C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17909F5-460F-8FB6-C8BF-FBF62EE781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D1C5F41-1BA7-2511-72D1-0D3F93D8D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A75B373-D247-DF6B-276F-E3F53DF2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E0D1296-8F75-556D-ACCB-8AB7F13E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40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1FEEF-D1DD-E47A-4F2F-D473A40E9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D7EBCF7-65EC-5734-2991-206E1C189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D320DD-12FF-A363-6E2E-EA9971D0E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0C0CE9E-3DC9-AB2E-BAB0-BAD951D03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10F3EC1-F10E-9EF4-D464-B57A39A83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537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120D4-085F-B58A-92CC-A837A87C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7DDBBB4-2B60-08F2-33F1-3201270F0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7BA1686-6BAD-353F-E658-ECF852467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23BACCE-2B5F-14DC-9D72-2AFD1F1A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049C3FD-B4D5-8681-41ED-86D2B8B0D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807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828B9C-5B61-B35A-9C37-6D860D442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458CCC8-82E7-F4BB-CD93-3A801FB77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7E806FF-D815-43C5-BA88-186EFC1FC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9578F58-7E7D-90D6-003D-81D9C9ED5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10D06FE-2B33-3E13-2218-52EB76D4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99849F7-DA3E-27D3-A5E0-6CEEC9BF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6012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7A33A-9504-1A23-3F7B-8CDCBE23A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1754BC9-E09E-381C-8320-9062EBC80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D2902A9-E7A3-C65E-ACC5-3755119A4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B69CC83-C341-A57E-5825-D679EC776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1DD749EC-D279-E9F8-02CC-41F1F28FB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0BAF6EEB-0E73-B93E-52E0-2A5CCFA15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5E05EE3-01F4-C005-9ADF-E05BC6D1F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D1E55170-67F6-208E-C361-F6CC1CD2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928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3E7069-E5DC-BCB3-641B-35BBBFB57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24278139-92B8-22CE-EE9C-6CEB6BACB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22E3EE9F-6FEC-9F84-74F7-0274FDF1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4B4C69E-E58B-4B18-7A32-456A0D909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4432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069226D8-B678-7AAE-CA2C-85062A1B5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DFC653CD-6EEB-F8F8-E79A-69AAFB165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00864E05-967D-3D2E-B80D-A95A0AD91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218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93181E-9E12-2B45-0315-16AADB209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F226208-6CA3-0987-50FC-EDA97592F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C62EFBF1-863B-B271-40C7-C73A936E4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F09A274-A2A6-95E6-7881-B9F6CF97B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6B5814F-274C-58D9-5C1D-1DC4DF38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44A0966-2222-FA6C-6971-CCECE4141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2368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3BE26B-312E-046C-5B45-9D0BBA8B1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20F7398E-BAFA-274D-6464-FD2AB4E63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FE48CA9-FF5A-4F92-AD9A-EFA0011163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BC22585-B6A4-C79A-FD19-786A3C673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268653C-DD78-C5C7-F2B3-F60C0BFF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6311D90-2CF1-D5BD-E36C-AE7A0D6D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0419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3A7D0634-4805-A10B-C7E3-F44E1F6B4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426794C-998D-D3C7-382F-E5D1B2381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7B84851-76D8-F6B9-05CA-9B25130229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7AB9E-D786-E14C-AC9B-BF4FEC90940B}" type="datetimeFigureOut">
              <a:rPr lang="pt-PT" smtClean="0"/>
              <a:t>22/07/25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2C8FC70-8D9D-23A7-C330-BE018819E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1220750-3D26-3180-F191-C302BDD12E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6C40B3-0119-4740-B978-568463A6397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137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2063D8CE-99FE-D2D1-FE1A-77AFE18009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98" b="9091"/>
          <a:stretch>
            <a:fillRect/>
          </a:stretch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5AEC43-7CC0-6177-3F81-AB64D1EF2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169" y="1076332"/>
            <a:ext cx="5637831" cy="642678"/>
          </a:xfrm>
        </p:spPr>
        <p:txBody>
          <a:bodyPr anchor="b">
            <a:noAutofit/>
          </a:bodyPr>
          <a:lstStyle/>
          <a:p>
            <a:r>
              <a:rPr lang="pt-PT" sz="4000" dirty="0"/>
              <a:t>Relatório Final do Projeto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ED80BC13-C2F1-9081-92D2-ED2483E76F00}"/>
              </a:ext>
            </a:extLst>
          </p:cNvPr>
          <p:cNvSpPr txBox="1">
            <a:spLocks/>
          </p:cNvSpPr>
          <p:nvPr/>
        </p:nvSpPr>
        <p:spPr>
          <a:xfrm>
            <a:off x="481029" y="4748984"/>
            <a:ext cx="3262183" cy="19252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PT" sz="1800" dirty="0"/>
              <a:t>Análise de Dados de RH – IBM</a:t>
            </a:r>
            <a:br>
              <a:rPr lang="pt-PT" sz="1800" dirty="0"/>
            </a:br>
            <a:r>
              <a:rPr lang="pt-PT" sz="1800" dirty="0"/>
              <a:t> </a:t>
            </a:r>
            <a:br>
              <a:rPr lang="pt-PT" sz="1800" dirty="0"/>
            </a:br>
            <a:endParaRPr lang="pt-PT" sz="1800" dirty="0"/>
          </a:p>
        </p:txBody>
      </p:sp>
    </p:spTree>
    <p:extLst>
      <p:ext uri="{BB962C8B-B14F-4D97-AF65-F5344CB8AC3E}">
        <p14:creationId xmlns:p14="http://schemas.microsoft.com/office/powerpoint/2010/main" val="3599372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AB36B-02C7-4D2B-DCD5-AA71C93C2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7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D0CDB59-9C00-0CD4-14A5-8A65C3A1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7" r="-1" b="-1"/>
          <a:stretch>
            <a:fillRect/>
          </a:stretch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2E8E63A-BFDE-6CA3-9C5F-D97C598F6580}"/>
              </a:ext>
            </a:extLst>
          </p:cNvPr>
          <p:cNvSpPr txBox="1"/>
          <p:nvPr/>
        </p:nvSpPr>
        <p:spPr>
          <a:xfrm>
            <a:off x="736782" y="745693"/>
            <a:ext cx="4202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PT" dirty="0">
                <a:solidFill>
                  <a:schemeClr val="bg1"/>
                </a:solidFill>
                <a:effectLst/>
                <a:latin typeface="Helvetica" pitchFamily="2" charset="0"/>
              </a:rPr>
              <a:t>Excertos dos principais scripts T-SQL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09AC7-22ED-4248-B455-04286DAE9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308" y="0"/>
            <a:ext cx="5936202" cy="31051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5A17A7-3611-49C0-9A24-454EDAF9E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557726"/>
            <a:ext cx="6094476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78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AB36B-02C7-4D2B-DCD5-AA71C93C2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7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D0CDB59-9C00-0CD4-14A5-8A65C3A1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7" r="-1" b="-1"/>
          <a:stretch>
            <a:fillRect/>
          </a:stretch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2E8E63A-BFDE-6CA3-9C5F-D97C598F6580}"/>
              </a:ext>
            </a:extLst>
          </p:cNvPr>
          <p:cNvSpPr txBox="1"/>
          <p:nvPr/>
        </p:nvSpPr>
        <p:spPr>
          <a:xfrm>
            <a:off x="736782" y="745693"/>
            <a:ext cx="4202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PT" dirty="0">
                <a:solidFill>
                  <a:schemeClr val="bg1"/>
                </a:solidFill>
                <a:effectLst/>
                <a:latin typeface="Helvetica" pitchFamily="2" charset="0"/>
              </a:rPr>
              <a:t>Excertos dos principais scripts T-SQL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AA1A8B-91CE-4AB6-A9A8-E2C757666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84835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9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AB36B-02C7-4D2B-DCD5-AA71C93C2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7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D0CDB59-9C00-0CD4-14A5-8A65C3A1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7" r="-1" b="-1"/>
          <a:stretch>
            <a:fillRect/>
          </a:stretch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2E8E63A-BFDE-6CA3-9C5F-D97C598F6580}"/>
              </a:ext>
            </a:extLst>
          </p:cNvPr>
          <p:cNvSpPr txBox="1"/>
          <p:nvPr/>
        </p:nvSpPr>
        <p:spPr>
          <a:xfrm>
            <a:off x="736782" y="745693"/>
            <a:ext cx="4202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PT" dirty="0">
                <a:solidFill>
                  <a:schemeClr val="bg1"/>
                </a:solidFill>
                <a:effectLst/>
                <a:latin typeface="Helvetica" pitchFamily="2" charset="0"/>
              </a:rPr>
              <a:t>Excertos dos principais scripts T-SQL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7F2B18-4828-442E-B943-D5BC2798A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06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1A5E3E-7216-EEB8-7E8C-FDABAD448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C4FD3E21-3FC2-3E42-FE55-05A01D219A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20" y="10"/>
            <a:ext cx="652136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BADFFB8-99DD-6CE0-C713-1BA7E265BBD4}"/>
              </a:ext>
            </a:extLst>
          </p:cNvPr>
          <p:cNvSpPr txBox="1"/>
          <p:nvPr/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 err="1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Resumo</a:t>
            </a:r>
            <a:r>
              <a:rPr lang="en-US" sz="2800" dirty="0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 </a:t>
            </a:r>
            <a:r>
              <a:rPr lang="en-US" sz="2800" dirty="0" err="1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explicado</a:t>
            </a:r>
            <a:r>
              <a:rPr lang="en-US" sz="2800" dirty="0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 do </a:t>
            </a:r>
            <a:r>
              <a:rPr lang="en-US" sz="2800" dirty="0" err="1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caso</a:t>
            </a:r>
            <a:r>
              <a:rPr lang="en-US" sz="2800" dirty="0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 de </a:t>
            </a:r>
            <a:r>
              <a:rPr lang="en-US" sz="2800" dirty="0" err="1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uso</a:t>
            </a:r>
            <a:r>
              <a:rPr lang="en-US" sz="2800" dirty="0">
                <a:solidFill>
                  <a:srgbClr val="262626"/>
                </a:solidFill>
                <a:effectLst/>
                <a:latin typeface="+mj-lt"/>
                <a:ea typeface="+mj-ea"/>
                <a:cs typeface="+mj-cs"/>
              </a:rPr>
              <a:t> NoSQL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41FD42C-51AA-D6F6-4E27-3484E95B0316}"/>
              </a:ext>
            </a:extLst>
          </p:cNvPr>
          <p:cNvSpPr txBox="1"/>
          <p:nvPr/>
        </p:nvSpPr>
        <p:spPr>
          <a:xfrm>
            <a:off x="221680" y="4062218"/>
            <a:ext cx="6151418" cy="248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900"/>
              </a:spcBef>
              <a:buNone/>
            </a:pPr>
            <a:r>
              <a:rPr lang="pt-PT" b="0" i="0" dirty="0">
                <a:solidFill>
                  <a:schemeClr val="bg1"/>
                </a:solidFill>
                <a:effectLst/>
                <a:latin typeface="Inter"/>
              </a:rPr>
              <a:t>Contexto e Implementação</a:t>
            </a:r>
          </a:p>
          <a:p>
            <a:pPr algn="l">
              <a:spcBef>
                <a:spcPts val="900"/>
              </a:spcBef>
              <a:buNone/>
            </a:pPr>
            <a:endParaRPr lang="pt-PT" b="0" i="0" dirty="0">
              <a:solidFill>
                <a:schemeClr val="bg1"/>
              </a:solidFill>
              <a:effectLst/>
              <a:latin typeface="Inter"/>
            </a:endParaRPr>
          </a:p>
          <a:p>
            <a:pPr algn="l">
              <a:spcBef>
                <a:spcPts val="450"/>
              </a:spcBef>
              <a:spcAft>
                <a:spcPts val="450"/>
              </a:spcAft>
              <a:buNone/>
            </a:pPr>
            <a:r>
              <a:rPr lang="pt-PT" b="0" i="0" dirty="0">
                <a:solidFill>
                  <a:srgbClr val="CCCCCC"/>
                </a:solidFill>
                <a:effectLst/>
                <a:latin typeface="Inter"/>
              </a:rPr>
              <a:t>Para o caso de uso NoSQL, implementamos uma solução utilizando MongoDB para armazenar e analisar dados de desempenho dos colaboradores. O MongoDB foi escolhido devido à sua flexibilidade para armazenar documentos com estruturas que podem evoluir ao longo do tempo, sem necessidade de alterar o esquema.(Documento Suporte Word)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20531BC-93B8-BFFE-0419-09FE054BE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1440" y="640080"/>
            <a:ext cx="4288275" cy="259495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9BC8466-F990-7FDE-3536-B6CDF8AB5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440" y="3622965"/>
            <a:ext cx="4288275" cy="292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68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9C13BF-DA18-37DD-86BF-35E6E0783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DB6DF9E-72B9-D015-2E8D-E99B107E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B9ED72C3-5AF0-6337-DB1B-734CE83A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64" r="-1" b="-1"/>
          <a:stretch>
            <a:fillRect/>
          </a:stretch>
        </p:blipFill>
        <p:spPr>
          <a:xfrm>
            <a:off x="6340598" y="16"/>
            <a:ext cx="5851402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1B7783F-8C78-77C8-A609-3F173AE28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1868" y="96982"/>
            <a:ext cx="5505814" cy="353610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pt-PT" dirty="0">
                <a:solidFill>
                  <a:schemeClr val="bg1"/>
                </a:solidFill>
              </a:rPr>
              <a:t>Comparação visual dos dados antes e depois das transformações</a:t>
            </a:r>
            <a:br>
              <a:rPr lang="pt-PT" dirty="0">
                <a:solidFill>
                  <a:schemeClr val="bg1"/>
                </a:solidFill>
              </a:rPr>
            </a:br>
            <a:endParaRPr lang="pt-PT" sz="3700" dirty="0">
              <a:solidFill>
                <a:schemeClr val="bg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D1C8411-5643-0C78-6788-03EC68EB7456}"/>
              </a:ext>
            </a:extLst>
          </p:cNvPr>
          <p:cNvSpPr txBox="1">
            <a:spLocks/>
          </p:cNvSpPr>
          <p:nvPr/>
        </p:nvSpPr>
        <p:spPr>
          <a:xfrm>
            <a:off x="411479" y="2688336"/>
            <a:ext cx="4498848" cy="35844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41EF97-4323-03D7-2061-2177B71E3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72354" cy="358444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56402B9-0581-D3D5-1E6C-777981764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84449"/>
            <a:ext cx="6340598" cy="327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456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085D2F-41E9-DE1F-CF93-A461A3B02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C4F26ED9-B798-0874-7527-6AEE2E8046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29" r="-2" b="24897"/>
          <a:stretch>
            <a:fillRect/>
          </a:stretch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F7544A9-8225-1892-4AD2-D37E68CE2E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274" r="-2" b="4249"/>
          <a:stretch>
            <a:fillRect/>
          </a:stretch>
        </p:blipFill>
        <p:spPr>
          <a:xfrm>
            <a:off x="4883025" y="2950049"/>
            <a:ext cx="7308975" cy="390795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</p:spPr>
      </p:pic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7A531E5-DA67-FE91-727D-B803ED0B4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912" y="1524659"/>
            <a:ext cx="5019074" cy="2774088"/>
          </a:xfrm>
        </p:spPr>
        <p:txBody>
          <a:bodyPr>
            <a:normAutofit/>
          </a:bodyPr>
          <a:lstStyle/>
          <a:p>
            <a:pPr algn="l"/>
            <a:r>
              <a:rPr lang="pt-PT" sz="5400"/>
              <a:t>Imagem do modelo OLAP em estrela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754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9EFCF7-A5A6-2008-ADEE-EA3C839DD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3E12DBF9-7069-4A44-EE07-8A478CEAC9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DAB2081-E148-7DBF-E747-37AA5EF46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pt-PT" sz="5200">
                <a:solidFill>
                  <a:srgbClr val="FFFFFF"/>
                </a:solidFill>
              </a:rPr>
              <a:t>Lista das métricas criadas, com a respetiva explicação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F3322-8404-4C6D-9F5F-0C9759469629}"/>
              </a:ext>
            </a:extLst>
          </p:cNvPr>
          <p:cNvSpPr txBox="1"/>
          <p:nvPr/>
        </p:nvSpPr>
        <p:spPr>
          <a:xfrm>
            <a:off x="7333858" y="0"/>
            <a:ext cx="4657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Foi criada uma coluna calculada em DAX para realizar uma projeção salarial para 5 anos com base no aumento percentual (</a:t>
            </a:r>
            <a:r>
              <a:rPr lang="pt-PT" i="1" dirty="0" err="1">
                <a:solidFill>
                  <a:schemeClr val="bg1"/>
                </a:solidFill>
              </a:rPr>
              <a:t>Percent</a:t>
            </a:r>
            <a:r>
              <a:rPr lang="pt-PT" i="1" dirty="0">
                <a:solidFill>
                  <a:schemeClr val="bg1"/>
                </a:solidFill>
              </a:rPr>
              <a:t> </a:t>
            </a:r>
            <a:r>
              <a:rPr lang="pt-PT" i="1" dirty="0" err="1">
                <a:solidFill>
                  <a:schemeClr val="bg1"/>
                </a:solidFill>
              </a:rPr>
              <a:t>Salary</a:t>
            </a:r>
            <a:r>
              <a:rPr lang="pt-PT" i="1" dirty="0">
                <a:solidFill>
                  <a:schemeClr val="bg1"/>
                </a:solidFill>
              </a:rPr>
              <a:t> </a:t>
            </a:r>
            <a:r>
              <a:rPr lang="pt-PT" i="1" dirty="0" err="1">
                <a:solidFill>
                  <a:schemeClr val="bg1"/>
                </a:solidFill>
              </a:rPr>
              <a:t>Hike</a:t>
            </a:r>
            <a:r>
              <a:rPr lang="pt-PT" dirty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167727-E272-4FE8-BEF7-CF40AB94F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861" y="1200329"/>
            <a:ext cx="4858139" cy="1123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2D3447-41C4-470C-8FF5-D35916693561}"/>
              </a:ext>
            </a:extLst>
          </p:cNvPr>
          <p:cNvSpPr txBox="1"/>
          <p:nvPr/>
        </p:nvSpPr>
        <p:spPr>
          <a:xfrm>
            <a:off x="7317305" y="2284941"/>
            <a:ext cx="4858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Foi criada uma medida que calcula a taxa de funcionários com baixa satisfação no trabalho.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FA0EBC-1231-4726-8000-7D0E61234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858" y="2931272"/>
            <a:ext cx="4858142" cy="133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20902F-F7ED-46C6-8E92-51C2C8600082}"/>
              </a:ext>
            </a:extLst>
          </p:cNvPr>
          <p:cNvSpPr txBox="1"/>
          <p:nvPr/>
        </p:nvSpPr>
        <p:spPr>
          <a:xfrm>
            <a:off x="7333857" y="4533722"/>
            <a:ext cx="485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9DD4B-62E1-404E-9C6D-9D09FA091AD0}"/>
              </a:ext>
            </a:extLst>
          </p:cNvPr>
          <p:cNvSpPr txBox="1"/>
          <p:nvPr/>
        </p:nvSpPr>
        <p:spPr>
          <a:xfrm>
            <a:off x="7333857" y="4609322"/>
            <a:ext cx="4841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Foi criada a medida que calcula a média salarial por departamento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07C882-9592-4495-BD9D-2CCDC90E9B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5160" y="5305524"/>
            <a:ext cx="473684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16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CA1518-B392-FE32-D160-3D349E5FD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855D48D-4A9B-314F-461B-2CC6523D1C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180AC311-9F31-E0BA-EF91-97B4CD207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84771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rgbClr val="FFFFFF"/>
                </a:solidFill>
              </a:rPr>
              <a:t>Imagens das principais visualizações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FD8E5B6-93AD-80F0-F59F-6600867E8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74" y="3129419"/>
            <a:ext cx="5084468" cy="2756218"/>
          </a:xfrm>
          <a:prstGeom prst="rect">
            <a:avLst/>
          </a:prstGeom>
        </p:spPr>
      </p:pic>
      <p:pic>
        <p:nvPicPr>
          <p:cNvPr id="6" name="Imagem 5" descr="Uma imagem com texto, captura de ecrã, Tipo de letra, Software de multimédia&#10;&#10;Os conteúdos gerados por IA podem estar incorretos.">
            <a:extLst>
              <a:ext uri="{FF2B5EF4-FFF2-40B4-BE49-F238E27FC236}">
                <a16:creationId xmlns:a16="http://schemas.microsoft.com/office/drawing/2014/main" id="{EEC2E5D5-D40A-4C81-A01C-3CBE1B5CF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9809" y="3129418"/>
            <a:ext cx="5084468" cy="275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179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0B2816-60F7-132C-B3F9-277EBD9D1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FB4A7155-3236-E56E-006F-DBE0B97DA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79ACCA6D-D649-653C-7E54-2FDF0794B1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C260D903-D721-6719-4E23-F4A11D847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0"/>
            <a:ext cx="9144000" cy="1231028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</a:pPr>
            <a:r>
              <a:rPr lang="pt-PT" sz="4000" dirty="0"/>
              <a:t>Resumo da análise exploratória dos dados</a:t>
            </a:r>
            <a:br>
              <a:rPr lang="pt-PT" sz="4000" dirty="0"/>
            </a:br>
            <a:r>
              <a:rPr lang="pt-PT" sz="4000" dirty="0">
                <a:latin typeface="Inter"/>
              </a:rPr>
              <a:t>: Análise de Dados de RH - IBM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F687E0D-B8A8-E836-2543-2A7B6CDE1FF1}"/>
              </a:ext>
            </a:extLst>
          </p:cNvPr>
          <p:cNvSpPr txBox="1"/>
          <p:nvPr/>
        </p:nvSpPr>
        <p:spPr>
          <a:xfrm>
            <a:off x="0" y="1705284"/>
            <a:ext cx="12192000" cy="4165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900"/>
              </a:spcBef>
              <a:buNone/>
            </a:pPr>
            <a:r>
              <a:rPr lang="pt-PT" sz="1400" b="0" i="0" dirty="0">
                <a:effectLst/>
                <a:latin typeface="Inter"/>
              </a:rPr>
              <a:t>Contexto</a:t>
            </a:r>
          </a:p>
          <a:p>
            <a:pPr lvl="1" algn="just">
              <a:spcBef>
                <a:spcPts val="450"/>
              </a:spcBef>
              <a:spcAft>
                <a:spcPts val="450"/>
              </a:spcAft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Projeto de análise de dados dos recursos humanos da IBM, realizado por uma equipa </a:t>
            </a:r>
            <a:r>
              <a:rPr lang="pt-PT" sz="1400" dirty="0">
                <a:solidFill>
                  <a:srgbClr val="CCCCCC"/>
                </a:solidFill>
                <a:latin typeface="Inter"/>
              </a:rPr>
              <a:t>multidisciplinar</a:t>
            </a:r>
            <a:endParaRPr lang="pt-PT" sz="1400" b="0" i="0" dirty="0">
              <a:solidFill>
                <a:srgbClr val="CCCCCC"/>
              </a:solidFill>
              <a:effectLst/>
              <a:latin typeface="Inter"/>
            </a:endParaRPr>
          </a:p>
          <a:p>
            <a:pPr lvl="1" algn="just">
              <a:spcBef>
                <a:spcPts val="450"/>
              </a:spcBef>
              <a:spcAft>
                <a:spcPts val="450"/>
              </a:spcAft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para identificar padrões, tendências e insights relevantes para a gestão de talentos.</a:t>
            </a:r>
          </a:p>
          <a:p>
            <a:pPr algn="just">
              <a:spcBef>
                <a:spcPts val="900"/>
              </a:spcBef>
              <a:buNone/>
            </a:pPr>
            <a:r>
              <a:rPr lang="pt-PT" sz="1400" b="0" i="0" dirty="0">
                <a:effectLst/>
                <a:latin typeface="Inter"/>
              </a:rPr>
              <a:t>Objetivos Alcançados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Análise completa dos dados de RH da IBM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Identificação de fatores determinantes para retenção de talentos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Desenvolvimento de modelos preditivos para rotatividade de pessoal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Criação de </a:t>
            </a:r>
            <a:r>
              <a:rPr lang="pt-PT" sz="1400" b="0" i="0" dirty="0" err="1">
                <a:solidFill>
                  <a:srgbClr val="CCCCCC"/>
                </a:solidFill>
                <a:effectLst/>
                <a:latin typeface="Inter"/>
              </a:rPr>
              <a:t>dashboards</a:t>
            </a: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 interativos em Power BI</a:t>
            </a:r>
          </a:p>
          <a:p>
            <a:pPr algn="just">
              <a:spcBef>
                <a:spcPts val="900"/>
              </a:spcBef>
              <a:buNone/>
            </a:pPr>
            <a:r>
              <a:rPr lang="pt-PT" sz="1400" b="0" i="0" dirty="0">
                <a:effectLst/>
                <a:latin typeface="Inter"/>
              </a:rPr>
              <a:t>Principais Descobertas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Correlações significativas entre satisfação no trabalho e permanência na empresa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Impacto do equilíbrio trabalho-vida na produtividade dos colaboradores</a:t>
            </a:r>
          </a:p>
          <a:p>
            <a:pPr lvl="1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PT" sz="1400" b="0" i="0" dirty="0">
                <a:solidFill>
                  <a:srgbClr val="CCCCCC"/>
                </a:solidFill>
                <a:effectLst/>
                <a:latin typeface="Inter"/>
              </a:rPr>
              <a:t>Padrões de desenvolvimento de carreira que favorecem a retenção</a:t>
            </a:r>
          </a:p>
        </p:txBody>
      </p:sp>
    </p:spTree>
    <p:extLst>
      <p:ext uri="{BB962C8B-B14F-4D97-AF65-F5344CB8AC3E}">
        <p14:creationId xmlns:p14="http://schemas.microsoft.com/office/powerpoint/2010/main" val="1298469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0C6B47-85F3-C763-C383-F057E5574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0E504C3C-FE5E-8077-7B7B-ED61D8A73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E9B9A2C4-5A55-9D98-7666-BD11116886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b="15730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C8D012AF-DA98-D7A5-D2E1-CE991717E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0"/>
            <a:ext cx="9144000" cy="1231028"/>
          </a:xfrm>
        </p:spPr>
        <p:txBody>
          <a:bodyPr>
            <a:normAutofit/>
          </a:bodyPr>
          <a:lstStyle/>
          <a:p>
            <a:pPr>
              <a:spcBef>
                <a:spcPts val="900"/>
              </a:spcBef>
            </a:pPr>
            <a:r>
              <a:rPr lang="pt-PT" sz="4000" dirty="0"/>
              <a:t>Resumo da análise exploratória dos dados</a:t>
            </a:r>
            <a:br>
              <a:rPr lang="pt-PT" sz="4000" dirty="0"/>
            </a:br>
            <a:r>
              <a:rPr lang="pt-PT" sz="4000" dirty="0">
                <a:latin typeface="Inter"/>
              </a:rPr>
              <a:t>: Análise de Dados de RH - IBM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9CF88C7-75DA-8589-E346-4C59A0D512F7}"/>
              </a:ext>
            </a:extLst>
          </p:cNvPr>
          <p:cNvSpPr txBox="1"/>
          <p:nvPr/>
        </p:nvSpPr>
        <p:spPr>
          <a:xfrm>
            <a:off x="22594" y="2317156"/>
            <a:ext cx="12146792" cy="303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900"/>
              </a:spcBef>
              <a:buNone/>
            </a:pPr>
            <a:r>
              <a:rPr lang="pt-PT" sz="1800" b="0" i="0" dirty="0">
                <a:effectLst/>
                <a:latin typeface="Inter"/>
              </a:rPr>
              <a:t>Conclusão</a:t>
            </a:r>
          </a:p>
          <a:p>
            <a:pPr algn="just">
              <a:spcBef>
                <a:spcPts val="450"/>
              </a:spcBef>
              <a:spcAft>
                <a:spcPts val="450"/>
              </a:spcAft>
              <a:buNone/>
            </a:pPr>
            <a:endParaRPr lang="pt-PT" dirty="0">
              <a:solidFill>
                <a:srgbClr val="CCCCCC"/>
              </a:solidFill>
              <a:latin typeface="Inter"/>
            </a:endParaRPr>
          </a:p>
          <a:p>
            <a:pPr algn="just">
              <a:spcBef>
                <a:spcPts val="450"/>
              </a:spcBef>
              <a:spcAft>
                <a:spcPts val="450"/>
              </a:spcAft>
              <a:buNone/>
            </a:pPr>
            <a:r>
              <a:rPr lang="pt-PT" sz="1800" b="0" i="0" dirty="0">
                <a:solidFill>
                  <a:srgbClr val="CCCCCC"/>
                </a:solidFill>
                <a:effectLst/>
                <a:latin typeface="Inter"/>
              </a:rPr>
              <a:t>O projeto de análise de dados de RH da IBM forneceu insights valiosos sobre os fatores que influenciam a satisfação e retenção dos colaboradores. Os resultados obtidos permitiram identificar áreas críticas para intervenção e desenvolver estratégias baseadas em dados para otimizar a gestão de talentos. A implementação das recomendações propostas tem potencial para reduzir significativamente a rotatividade, aumentar a satisfação dos funcionários e melhorar os indicadores gerais de desempenho organizacional.</a:t>
            </a:r>
          </a:p>
          <a:p>
            <a:pPr algn="just">
              <a:spcBef>
                <a:spcPts val="450"/>
              </a:spcBef>
              <a:spcAft>
                <a:spcPts val="450"/>
              </a:spcAft>
              <a:buNone/>
            </a:pPr>
            <a:endParaRPr lang="pt-PT" dirty="0">
              <a:solidFill>
                <a:srgbClr val="CCCCCC"/>
              </a:solidFill>
              <a:latin typeface="Inter"/>
            </a:endParaRPr>
          </a:p>
          <a:p>
            <a:pPr algn="just">
              <a:spcBef>
                <a:spcPts val="450"/>
              </a:spcBef>
              <a:spcAft>
                <a:spcPts val="450"/>
              </a:spcAft>
              <a:buNone/>
            </a:pPr>
            <a:endParaRPr lang="pt-PT" sz="1800" b="0" i="0" dirty="0">
              <a:solidFill>
                <a:srgbClr val="CCCCCC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728163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ADD62B-92F9-18E4-C1EC-62E839BAD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4223FFE-F562-857D-DBC9-CAE51E9E5E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23029" r="-1" b="-1"/>
          <a:stretch>
            <a:fillRect/>
          </a:stretch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A753DA-3F9A-AED5-6798-691B523AF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63" y="3902075"/>
            <a:ext cx="5505449" cy="1655762"/>
          </a:xfrm>
        </p:spPr>
        <p:txBody>
          <a:bodyPr>
            <a:normAutofit/>
          </a:bodyPr>
          <a:lstStyle/>
          <a:p>
            <a:pPr algn="l"/>
            <a:r>
              <a:rPr lang="pt-PT" sz="2000" dirty="0">
                <a:solidFill>
                  <a:schemeClr val="bg1"/>
                </a:solidFill>
              </a:rPr>
              <a:t>Índice</a:t>
            </a:r>
          </a:p>
          <a:p>
            <a:pPr algn="l"/>
            <a:endParaRPr lang="pt-PT" sz="2000" dirty="0">
              <a:solidFill>
                <a:schemeClr val="bg1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8D856F61-E6D9-B771-1E97-3BA674652B56}"/>
              </a:ext>
            </a:extLst>
          </p:cNvPr>
          <p:cNvSpPr txBox="1"/>
          <p:nvPr/>
        </p:nvSpPr>
        <p:spPr>
          <a:xfrm>
            <a:off x="728663" y="342545"/>
            <a:ext cx="6097772" cy="3338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Apresentação do Projeto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Dicionário de Dados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Análise Exploratória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Normalização e Modelo Relacional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Scripts T-SQL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Caso de Uso NoSQL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Transformação de Dados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Modelo OLAP</a:t>
            </a:r>
          </a:p>
          <a:p>
            <a:pPr marL="285750" lvl="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Métricas e Visualizações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8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Conclusões e Recomendações</a:t>
            </a:r>
            <a:r>
              <a:rPr lang="pt-PT" dirty="0">
                <a:solidFill>
                  <a:schemeClr val="bg1"/>
                </a:solidFill>
                <a:effectLst/>
              </a:rPr>
              <a:t> </a:t>
            </a:r>
            <a:endParaRPr lang="pt-P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0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6395C2-7B80-79B1-3A93-D0FC64232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147F1D-DB1F-2D86-BEFE-3BEFCF6BF1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910" y="186700"/>
            <a:ext cx="3162414" cy="381711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pt-PT" dirty="0"/>
              <a:t>Apresentação do Projeto</a:t>
            </a:r>
          </a:p>
          <a:p>
            <a:pPr algn="l"/>
            <a:endParaRPr lang="pt-PT" dirty="0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67A5F1AF-1204-140C-08EA-8B04CF8888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64" r="-1" b="-1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79CA318-44B2-8062-89FF-B4C89222F67D}"/>
              </a:ext>
            </a:extLst>
          </p:cNvPr>
          <p:cNvSpPr txBox="1"/>
          <p:nvPr/>
        </p:nvSpPr>
        <p:spPr>
          <a:xfrm>
            <a:off x="288324" y="1222915"/>
            <a:ext cx="6096000" cy="4090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Objetivo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Análise de dados de RH para identificar fatores de rotatividade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pt-PT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Dataset: </a:t>
            </a: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Dados de funcionários da IBM com informações demográficas, salariais e de desempenho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pt-PT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Metodologia:</a:t>
            </a: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SQL Server para modelagem relacional</a:t>
            </a: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MongoDB para caso NoSQL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Power BI para transformação, visualização e análise</a:t>
            </a:r>
            <a:b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br>
              <a:rPr lang="pt-PT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pt-PT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657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8893BA-2790-FED2-F99F-B6BF885C7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6187F991-03AB-6FEE-C74E-D755441DC0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98" b="9091"/>
          <a:stretch>
            <a:fillRect/>
          </a:stretch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2554787-C83A-BCF1-0D1B-2B2FCDBF35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1648" y="911101"/>
            <a:ext cx="4023360" cy="1892216"/>
          </a:xfrm>
        </p:spPr>
        <p:txBody>
          <a:bodyPr anchor="b">
            <a:normAutofit/>
          </a:bodyPr>
          <a:lstStyle/>
          <a:p>
            <a:r>
              <a:rPr lang="pt-PT" dirty="0"/>
              <a:t>Dicionário de Dados</a:t>
            </a:r>
            <a:endParaRPr lang="pt-PT" sz="48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6AC4BF7-B01F-591E-ABFA-0C2B9494B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615" y="0"/>
            <a:ext cx="4803446" cy="6858000"/>
          </a:xfrm>
          <a:prstGeom prst="roundRect">
            <a:avLst/>
          </a:prstGeom>
          <a:effectLst>
            <a:softEdge rad="0"/>
          </a:effec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10D8F3C7-127A-8CFD-69BC-E7F9481815DC}"/>
              </a:ext>
            </a:extLst>
          </p:cNvPr>
          <p:cNvSpPr txBox="1">
            <a:spLocks/>
          </p:cNvSpPr>
          <p:nvPr/>
        </p:nvSpPr>
        <p:spPr>
          <a:xfrm>
            <a:off x="7851647" y="3881686"/>
            <a:ext cx="4023360" cy="30447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PT" sz="8600" dirty="0"/>
              <a:t>Principais entidades: 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pt-PT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HISTORY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DEPARTMENT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PERFORMANCE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JOB 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DISTANCE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PERSONAL INFORMATION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SATISFACTION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EMPLOYEE DETAILS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pt-PT" dirty="0"/>
              <a:t>EDUCATION</a:t>
            </a:r>
            <a:br>
              <a:rPr lang="pt-PT" dirty="0"/>
            </a:b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378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F530AC-9801-41E8-A704-331D8D5E7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E46F721-3785-414D-8697-16AF490E6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F6CFC8-8D8A-43E2-CE59-4854B6351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039" y="259489"/>
            <a:ext cx="3389515" cy="2427446"/>
          </a:xfrm>
        </p:spPr>
        <p:txBody>
          <a:bodyPr anchor="b">
            <a:normAutofit fontScale="90000"/>
          </a:bodyPr>
          <a:lstStyle/>
          <a:p>
            <a:r>
              <a:rPr lang="pt-PT" sz="4800" dirty="0"/>
              <a:t>Resumo da Análise Exploratória dos Dados</a:t>
            </a:r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FB37523-9237-8184-887B-597F676261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390" r="-2" b="-2"/>
          <a:stretch>
            <a:fillRect/>
          </a:stretch>
        </p:blipFill>
        <p:spPr>
          <a:xfrm>
            <a:off x="20" y="1"/>
            <a:ext cx="7665573" cy="6857999"/>
          </a:xfrm>
          <a:custGeom>
            <a:avLst/>
            <a:gdLst/>
            <a:ahLst/>
            <a:cxnLst/>
            <a:rect l="l" t="t" r="r" b="b"/>
            <a:pathLst>
              <a:path w="7665593" h="6857999">
                <a:moveTo>
                  <a:pt x="0" y="0"/>
                </a:moveTo>
                <a:lnTo>
                  <a:pt x="7363783" y="0"/>
                </a:lnTo>
                <a:lnTo>
                  <a:pt x="7372954" y="18152"/>
                </a:lnTo>
                <a:cubicBezTo>
                  <a:pt x="7378508" y="27417"/>
                  <a:pt x="7383821" y="35694"/>
                  <a:pt x="7386404" y="41707"/>
                </a:cubicBezTo>
                <a:lnTo>
                  <a:pt x="7389058" y="60832"/>
                </a:lnTo>
                <a:lnTo>
                  <a:pt x="7394074" y="60137"/>
                </a:lnTo>
                <a:lnTo>
                  <a:pt x="7394443" y="67241"/>
                </a:lnTo>
                <a:lnTo>
                  <a:pt x="7394565" y="83099"/>
                </a:lnTo>
                <a:cubicBezTo>
                  <a:pt x="7395324" y="92994"/>
                  <a:pt x="7394122" y="120511"/>
                  <a:pt x="7395957" y="130584"/>
                </a:cubicBezTo>
                <a:cubicBezTo>
                  <a:pt x="7401306" y="133490"/>
                  <a:pt x="7404223" y="137975"/>
                  <a:pt x="7405574" y="143540"/>
                </a:cubicBezTo>
                <a:lnTo>
                  <a:pt x="7405725" y="155795"/>
                </a:lnTo>
                <a:lnTo>
                  <a:pt x="7418615" y="226869"/>
                </a:lnTo>
                <a:lnTo>
                  <a:pt x="7419579" y="236641"/>
                </a:lnTo>
                <a:lnTo>
                  <a:pt x="7423900" y="241933"/>
                </a:lnTo>
                <a:cubicBezTo>
                  <a:pt x="7424763" y="245974"/>
                  <a:pt x="7424206" y="257579"/>
                  <a:pt x="7424760" y="260885"/>
                </a:cubicBezTo>
                <a:cubicBezTo>
                  <a:pt x="7425580" y="261177"/>
                  <a:pt x="7426400" y="261469"/>
                  <a:pt x="7427220" y="261761"/>
                </a:cubicBezTo>
                <a:cubicBezTo>
                  <a:pt x="7431152" y="272291"/>
                  <a:pt x="7444241" y="311893"/>
                  <a:pt x="7448344" y="324055"/>
                </a:cubicBezTo>
                <a:cubicBezTo>
                  <a:pt x="7444563" y="326484"/>
                  <a:pt x="7450535" y="331924"/>
                  <a:pt x="7451833" y="334727"/>
                </a:cubicBezTo>
                <a:cubicBezTo>
                  <a:pt x="7449286" y="335161"/>
                  <a:pt x="7448510" y="341947"/>
                  <a:pt x="7450776" y="343948"/>
                </a:cubicBezTo>
                <a:cubicBezTo>
                  <a:pt x="7463202" y="391652"/>
                  <a:pt x="7437523" y="367773"/>
                  <a:pt x="7453791" y="395003"/>
                </a:cubicBezTo>
                <a:cubicBezTo>
                  <a:pt x="7454869" y="399820"/>
                  <a:pt x="7453841" y="403723"/>
                  <a:pt x="7451939" y="407147"/>
                </a:cubicBezTo>
                <a:lnTo>
                  <a:pt x="7448030" y="412254"/>
                </a:lnTo>
                <a:lnTo>
                  <a:pt x="7455416" y="432021"/>
                </a:lnTo>
                <a:cubicBezTo>
                  <a:pt x="7457991" y="441758"/>
                  <a:pt x="7459699" y="452007"/>
                  <a:pt x="7460479" y="462523"/>
                </a:cubicBezTo>
                <a:cubicBezTo>
                  <a:pt x="7455275" y="464882"/>
                  <a:pt x="7462669" y="473136"/>
                  <a:pt x="7464133" y="477020"/>
                </a:cubicBezTo>
                <a:cubicBezTo>
                  <a:pt x="7460734" y="477060"/>
                  <a:pt x="7459104" y="485663"/>
                  <a:pt x="7461914" y="488716"/>
                </a:cubicBezTo>
                <a:cubicBezTo>
                  <a:pt x="7474065" y="552879"/>
                  <a:pt x="7442314" y="516775"/>
                  <a:pt x="7461353" y="555280"/>
                </a:cubicBezTo>
                <a:cubicBezTo>
                  <a:pt x="7462345" y="561721"/>
                  <a:pt x="7460642" y="566553"/>
                  <a:pt x="7457829" y="570585"/>
                </a:cubicBezTo>
                <a:lnTo>
                  <a:pt x="7450804" y="577839"/>
                </a:lnTo>
                <a:lnTo>
                  <a:pt x="7453309" y="583524"/>
                </a:lnTo>
                <a:cubicBezTo>
                  <a:pt x="7453505" y="604977"/>
                  <a:pt x="7446306" y="611303"/>
                  <a:pt x="7453558" y="623785"/>
                </a:cubicBezTo>
                <a:cubicBezTo>
                  <a:pt x="7438483" y="642230"/>
                  <a:pt x="7452055" y="636019"/>
                  <a:pt x="7454362" y="650049"/>
                </a:cubicBezTo>
                <a:cubicBezTo>
                  <a:pt x="7457368" y="661117"/>
                  <a:pt x="7463152" y="640798"/>
                  <a:pt x="7464006" y="651645"/>
                </a:cubicBezTo>
                <a:cubicBezTo>
                  <a:pt x="7460114" y="663380"/>
                  <a:pt x="7472201" y="662829"/>
                  <a:pt x="7467442" y="675032"/>
                </a:cubicBezTo>
                <a:cubicBezTo>
                  <a:pt x="7458335" y="672068"/>
                  <a:pt x="7469207" y="699114"/>
                  <a:pt x="7461251" y="699956"/>
                </a:cubicBezTo>
                <a:cubicBezTo>
                  <a:pt x="7472628" y="710321"/>
                  <a:pt x="7458614" y="715529"/>
                  <a:pt x="7462119" y="729331"/>
                </a:cubicBezTo>
                <a:cubicBezTo>
                  <a:pt x="7466423" y="735831"/>
                  <a:pt x="7467162" y="740521"/>
                  <a:pt x="7462533" y="746910"/>
                </a:cubicBezTo>
                <a:cubicBezTo>
                  <a:pt x="7483486" y="776851"/>
                  <a:pt x="7463470" y="765024"/>
                  <a:pt x="7471529" y="793043"/>
                </a:cubicBezTo>
                <a:cubicBezTo>
                  <a:pt x="7480002" y="817184"/>
                  <a:pt x="7485500" y="844550"/>
                  <a:pt x="7505730" y="867898"/>
                </a:cubicBezTo>
                <a:cubicBezTo>
                  <a:pt x="7511461" y="872184"/>
                  <a:pt x="7513630" y="882707"/>
                  <a:pt x="7510576" y="891400"/>
                </a:cubicBezTo>
                <a:cubicBezTo>
                  <a:pt x="7510049" y="892894"/>
                  <a:pt x="7509385" y="894278"/>
                  <a:pt x="7508604" y="895508"/>
                </a:cubicBezTo>
                <a:cubicBezTo>
                  <a:pt x="7511698" y="915692"/>
                  <a:pt x="7525520" y="989520"/>
                  <a:pt x="7529143" y="1012510"/>
                </a:cubicBezTo>
                <a:cubicBezTo>
                  <a:pt x="7521781" y="1014371"/>
                  <a:pt x="7535067" y="1025997"/>
                  <a:pt x="7530347" y="1033444"/>
                </a:cubicBezTo>
                <a:cubicBezTo>
                  <a:pt x="7526204" y="1038777"/>
                  <a:pt x="7529270" y="1043549"/>
                  <a:pt x="7529596" y="1049120"/>
                </a:cubicBezTo>
                <a:cubicBezTo>
                  <a:pt x="7526339" y="1056460"/>
                  <a:pt x="7532220" y="1080398"/>
                  <a:pt x="7536437" y="1086639"/>
                </a:cubicBezTo>
                <a:cubicBezTo>
                  <a:pt x="7551094" y="1101553"/>
                  <a:pt x="7540210" y="1135442"/>
                  <a:pt x="7551438" y="1147834"/>
                </a:cubicBezTo>
                <a:cubicBezTo>
                  <a:pt x="7553086" y="1152330"/>
                  <a:pt x="7553752" y="1156729"/>
                  <a:pt x="7553808" y="1161047"/>
                </a:cubicBezTo>
                <a:lnTo>
                  <a:pt x="7552572" y="1173130"/>
                </a:lnTo>
                <a:lnTo>
                  <a:pt x="7549434" y="1176566"/>
                </a:lnTo>
                <a:lnTo>
                  <a:pt x="7550211" y="1183950"/>
                </a:lnTo>
                <a:lnTo>
                  <a:pt x="7549733" y="1186066"/>
                </a:lnTo>
                <a:cubicBezTo>
                  <a:pt x="7548807" y="1190108"/>
                  <a:pt x="7548001" y="1194099"/>
                  <a:pt x="7547683" y="1198047"/>
                </a:cubicBezTo>
                <a:cubicBezTo>
                  <a:pt x="7563423" y="1192855"/>
                  <a:pt x="7547566" y="1230782"/>
                  <a:pt x="7560295" y="1219849"/>
                </a:cubicBezTo>
                <a:cubicBezTo>
                  <a:pt x="7561281" y="1240644"/>
                  <a:pt x="7573138" y="1224782"/>
                  <a:pt x="7561835" y="1249779"/>
                </a:cubicBezTo>
                <a:cubicBezTo>
                  <a:pt x="7574707" y="1282065"/>
                  <a:pt x="7569916" y="1332957"/>
                  <a:pt x="7589445" y="1358245"/>
                </a:cubicBezTo>
                <a:cubicBezTo>
                  <a:pt x="7581989" y="1355103"/>
                  <a:pt x="7576204" y="1368711"/>
                  <a:pt x="7579904" y="1378136"/>
                </a:cubicBezTo>
                <a:cubicBezTo>
                  <a:pt x="7550647" y="1367117"/>
                  <a:pt x="7606267" y="1415404"/>
                  <a:pt x="7586303" y="1423699"/>
                </a:cubicBezTo>
                <a:cubicBezTo>
                  <a:pt x="7604838" y="1424108"/>
                  <a:pt x="7636267" y="1466352"/>
                  <a:pt x="7621059" y="1486236"/>
                </a:cubicBezTo>
                <a:cubicBezTo>
                  <a:pt x="7624771" y="1516526"/>
                  <a:pt x="7640092" y="1537976"/>
                  <a:pt x="7633966" y="1569734"/>
                </a:cubicBezTo>
                <a:cubicBezTo>
                  <a:pt x="7636447" y="1570719"/>
                  <a:pt x="7638522" y="1572334"/>
                  <a:pt x="7640304" y="1574384"/>
                </a:cubicBezTo>
                <a:lnTo>
                  <a:pt x="7644628" y="1581242"/>
                </a:lnTo>
                <a:lnTo>
                  <a:pt x="7644313" y="1582567"/>
                </a:lnTo>
                <a:cubicBezTo>
                  <a:pt x="7644257" y="1587776"/>
                  <a:pt x="7645302" y="1590443"/>
                  <a:pt x="7646831" y="1591983"/>
                </a:cubicBezTo>
                <a:cubicBezTo>
                  <a:pt x="7647577" y="1592347"/>
                  <a:pt x="7648323" y="1592711"/>
                  <a:pt x="7649069" y="1593074"/>
                </a:cubicBezTo>
                <a:lnTo>
                  <a:pt x="7651326" y="1599230"/>
                </a:lnTo>
                <a:lnTo>
                  <a:pt x="7657195" y="1610539"/>
                </a:lnTo>
                <a:lnTo>
                  <a:pt x="7656957" y="1613422"/>
                </a:lnTo>
                <a:lnTo>
                  <a:pt x="7663730" y="1631673"/>
                </a:lnTo>
                <a:lnTo>
                  <a:pt x="7663189" y="1632289"/>
                </a:lnTo>
                <a:cubicBezTo>
                  <a:pt x="7662131" y="1634085"/>
                  <a:pt x="7661641" y="1636199"/>
                  <a:pt x="7662326" y="1639024"/>
                </a:cubicBezTo>
                <a:cubicBezTo>
                  <a:pt x="7651979" y="1640024"/>
                  <a:pt x="7659188" y="1642819"/>
                  <a:pt x="7662125" y="1651067"/>
                </a:cubicBezTo>
                <a:cubicBezTo>
                  <a:pt x="7646711" y="1654462"/>
                  <a:pt x="7660667" y="1674670"/>
                  <a:pt x="7653812" y="1683345"/>
                </a:cubicBezTo>
                <a:cubicBezTo>
                  <a:pt x="7656316" y="1689330"/>
                  <a:pt x="7658683" y="1695719"/>
                  <a:pt x="7660803" y="1702414"/>
                </a:cubicBezTo>
                <a:lnTo>
                  <a:pt x="7661867" y="1756201"/>
                </a:lnTo>
                <a:lnTo>
                  <a:pt x="7649453" y="1812530"/>
                </a:lnTo>
                <a:cubicBezTo>
                  <a:pt x="7649183" y="1833366"/>
                  <a:pt x="7644573" y="1851408"/>
                  <a:pt x="7647823" y="1869041"/>
                </a:cubicBezTo>
                <a:cubicBezTo>
                  <a:pt x="7644238" y="1876204"/>
                  <a:pt x="7642789" y="1882956"/>
                  <a:pt x="7648156" y="1889503"/>
                </a:cubicBezTo>
                <a:cubicBezTo>
                  <a:pt x="7646365" y="1908946"/>
                  <a:pt x="7638702" y="1913653"/>
                  <a:pt x="7644679" y="1925974"/>
                </a:cubicBezTo>
                <a:cubicBezTo>
                  <a:pt x="7632281" y="1936898"/>
                  <a:pt x="7637013" y="1937545"/>
                  <a:pt x="7640564" y="1942678"/>
                </a:cubicBezTo>
                <a:lnTo>
                  <a:pt x="7640816" y="1943410"/>
                </a:lnTo>
                <a:lnTo>
                  <a:pt x="7639044" y="1944904"/>
                </a:lnTo>
                <a:lnTo>
                  <a:pt x="7638223" y="1947993"/>
                </a:lnTo>
                <a:lnTo>
                  <a:pt x="7638752" y="1956430"/>
                </a:lnTo>
                <a:lnTo>
                  <a:pt x="7639407" y="1959603"/>
                </a:lnTo>
                <a:cubicBezTo>
                  <a:pt x="7639690" y="1961788"/>
                  <a:pt x="7639658" y="1963239"/>
                  <a:pt x="7639396" y="1964244"/>
                </a:cubicBezTo>
                <a:lnTo>
                  <a:pt x="7639249" y="1964361"/>
                </a:lnTo>
                <a:lnTo>
                  <a:pt x="7639521" y="1968708"/>
                </a:lnTo>
                <a:cubicBezTo>
                  <a:pt x="7640315" y="1976045"/>
                  <a:pt x="7641402" y="1983186"/>
                  <a:pt x="7642694" y="1989983"/>
                </a:cubicBezTo>
                <a:cubicBezTo>
                  <a:pt x="7634556" y="1995729"/>
                  <a:pt x="7644169" y="2020842"/>
                  <a:pt x="7628828" y="2018094"/>
                </a:cubicBezTo>
                <a:cubicBezTo>
                  <a:pt x="7630116" y="2027262"/>
                  <a:pt x="7636485" y="2032807"/>
                  <a:pt x="7626423" y="2029720"/>
                </a:cubicBezTo>
                <a:cubicBezTo>
                  <a:pt x="7626559" y="2032738"/>
                  <a:pt x="7625703" y="2034598"/>
                  <a:pt x="7624364" y="2035929"/>
                </a:cubicBezTo>
                <a:lnTo>
                  <a:pt x="7623733" y="2036314"/>
                </a:lnTo>
                <a:lnTo>
                  <a:pt x="7626847" y="2056711"/>
                </a:lnTo>
                <a:lnTo>
                  <a:pt x="7626090" y="2059419"/>
                </a:lnTo>
                <a:lnTo>
                  <a:pt x="7629618" y="2072712"/>
                </a:lnTo>
                <a:lnTo>
                  <a:pt x="7630641" y="2079581"/>
                </a:lnTo>
                <a:lnTo>
                  <a:pt x="7632577" y="2081522"/>
                </a:lnTo>
                <a:cubicBezTo>
                  <a:pt x="7633753" y="2083617"/>
                  <a:pt x="7634261" y="2086620"/>
                  <a:pt x="7633251" y="2091658"/>
                </a:cubicBezTo>
                <a:lnTo>
                  <a:pt x="7632707" y="2092825"/>
                </a:lnTo>
                <a:lnTo>
                  <a:pt x="7635575" y="2101184"/>
                </a:lnTo>
                <a:cubicBezTo>
                  <a:pt x="7636900" y="2103876"/>
                  <a:pt x="7638586" y="2106260"/>
                  <a:pt x="7640772" y="2108190"/>
                </a:cubicBezTo>
                <a:cubicBezTo>
                  <a:pt x="7629093" y="2136655"/>
                  <a:pt x="7639778" y="2163513"/>
                  <a:pt x="7637758" y="2194409"/>
                </a:cubicBezTo>
                <a:cubicBezTo>
                  <a:pt x="7619585" y="2207765"/>
                  <a:pt x="7641835" y="2261154"/>
                  <a:pt x="7659453" y="2268824"/>
                </a:cubicBezTo>
                <a:cubicBezTo>
                  <a:pt x="7644015" y="2268997"/>
                  <a:pt x="7665037" y="2307714"/>
                  <a:pt x="7665583" y="2317700"/>
                </a:cubicBezTo>
                <a:cubicBezTo>
                  <a:pt x="7665764" y="2321029"/>
                  <a:pt x="7663671" y="2321166"/>
                  <a:pt x="7657195" y="2315619"/>
                </a:cubicBezTo>
                <a:cubicBezTo>
                  <a:pt x="7658997" y="2326231"/>
                  <a:pt x="7650972" y="2337185"/>
                  <a:pt x="7644431" y="2331209"/>
                </a:cubicBezTo>
                <a:cubicBezTo>
                  <a:pt x="7658433" y="2363448"/>
                  <a:pt x="7644510" y="2411031"/>
                  <a:pt x="7650869" y="2447461"/>
                </a:cubicBezTo>
                <a:cubicBezTo>
                  <a:pt x="7635485" y="2467322"/>
                  <a:pt x="7649719" y="2456555"/>
                  <a:pt x="7646841" y="2477156"/>
                </a:cubicBezTo>
                <a:cubicBezTo>
                  <a:pt x="7661004" y="2471521"/>
                  <a:pt x="7638896" y="2502164"/>
                  <a:pt x="7654880" y="2503292"/>
                </a:cubicBezTo>
                <a:cubicBezTo>
                  <a:pt x="7653849" y="2507005"/>
                  <a:pt x="7652348" y="2510567"/>
                  <a:pt x="7650720" y="2514131"/>
                </a:cubicBezTo>
                <a:lnTo>
                  <a:pt x="7649876" y="2516003"/>
                </a:lnTo>
                <a:lnTo>
                  <a:pt x="7649263" y="2523483"/>
                </a:lnTo>
                <a:lnTo>
                  <a:pt x="7645633" y="2525592"/>
                </a:lnTo>
                <a:lnTo>
                  <a:pt x="7642233" y="2536851"/>
                </a:lnTo>
                <a:cubicBezTo>
                  <a:pt x="7641494" y="2541069"/>
                  <a:pt x="7641323" y="2545607"/>
                  <a:pt x="7642069" y="2550622"/>
                </a:cubicBezTo>
                <a:cubicBezTo>
                  <a:pt x="7648404" y="2562959"/>
                  <a:pt x="7640640" y="2582170"/>
                  <a:pt x="7641110" y="2599544"/>
                </a:cubicBezTo>
                <a:lnTo>
                  <a:pt x="7643071" y="2607523"/>
                </a:lnTo>
                <a:lnTo>
                  <a:pt x="7639801" y="2633566"/>
                </a:lnTo>
                <a:cubicBezTo>
                  <a:pt x="7639166" y="2640978"/>
                  <a:pt x="7638833" y="2648672"/>
                  <a:pt x="7639065" y="2656773"/>
                </a:cubicBezTo>
                <a:lnTo>
                  <a:pt x="7640624" y="2671810"/>
                </a:lnTo>
                <a:lnTo>
                  <a:pt x="7639332" y="2675751"/>
                </a:lnTo>
                <a:cubicBezTo>
                  <a:pt x="7639476" y="2682617"/>
                  <a:pt x="7644027" y="2691703"/>
                  <a:pt x="7638498" y="2690893"/>
                </a:cubicBezTo>
                <a:lnTo>
                  <a:pt x="7640415" y="2698606"/>
                </a:lnTo>
                <a:lnTo>
                  <a:pt x="7636002" y="2706218"/>
                </a:lnTo>
                <a:cubicBezTo>
                  <a:pt x="7634978" y="2707053"/>
                  <a:pt x="7633887" y="2707679"/>
                  <a:pt x="7632770" y="2708079"/>
                </a:cubicBezTo>
                <a:lnTo>
                  <a:pt x="7634220" y="2718854"/>
                </a:lnTo>
                <a:lnTo>
                  <a:pt x="7631061" y="2727688"/>
                </a:lnTo>
                <a:lnTo>
                  <a:pt x="7633127" y="2735389"/>
                </a:lnTo>
                <a:lnTo>
                  <a:pt x="7632661" y="2738584"/>
                </a:lnTo>
                <a:lnTo>
                  <a:pt x="7631098" y="2746529"/>
                </a:lnTo>
                <a:cubicBezTo>
                  <a:pt x="7630002" y="2750602"/>
                  <a:pt x="7628681" y="2755160"/>
                  <a:pt x="7627624" y="2760235"/>
                </a:cubicBezTo>
                <a:lnTo>
                  <a:pt x="7627140" y="2764511"/>
                </a:lnTo>
                <a:lnTo>
                  <a:pt x="7621827" y="2773820"/>
                </a:lnTo>
                <a:cubicBezTo>
                  <a:pt x="7617811" y="2780593"/>
                  <a:pt x="7615104" y="2785923"/>
                  <a:pt x="7617284" y="2791840"/>
                </a:cubicBezTo>
                <a:cubicBezTo>
                  <a:pt x="7612094" y="2801924"/>
                  <a:pt x="7597550" y="2808970"/>
                  <a:pt x="7601430" y="2823567"/>
                </a:cubicBezTo>
                <a:cubicBezTo>
                  <a:pt x="7594841" y="2819137"/>
                  <a:pt x="7600633" y="2839778"/>
                  <a:pt x="7593865" y="2842217"/>
                </a:cubicBezTo>
                <a:cubicBezTo>
                  <a:pt x="7588415" y="2843342"/>
                  <a:pt x="7588901" y="2849866"/>
                  <a:pt x="7586893" y="2854834"/>
                </a:cubicBezTo>
                <a:cubicBezTo>
                  <a:pt x="7581327" y="2858374"/>
                  <a:pt x="7576244" y="2883372"/>
                  <a:pt x="7577046" y="2892075"/>
                </a:cubicBezTo>
                <a:cubicBezTo>
                  <a:pt x="7582584" y="2916606"/>
                  <a:pt x="7560175" y="2936338"/>
                  <a:pt x="7564026" y="2955950"/>
                </a:cubicBezTo>
                <a:cubicBezTo>
                  <a:pt x="7563501" y="2961086"/>
                  <a:pt x="7562240" y="2965343"/>
                  <a:pt x="7560529" y="2969031"/>
                </a:cubicBezTo>
                <a:lnTo>
                  <a:pt x="7554631" y="2978222"/>
                </a:lnTo>
                <a:lnTo>
                  <a:pt x="7550747" y="2978564"/>
                </a:lnTo>
                <a:lnTo>
                  <a:pt x="7548359" y="2985429"/>
                </a:lnTo>
                <a:lnTo>
                  <a:pt x="7547120" y="2986826"/>
                </a:lnTo>
                <a:cubicBezTo>
                  <a:pt x="7544741" y="2989483"/>
                  <a:pt x="7542480" y="2992194"/>
                  <a:pt x="7540621" y="2995267"/>
                </a:cubicBezTo>
                <a:cubicBezTo>
                  <a:pt x="7555200" y="3003715"/>
                  <a:pt x="7527208" y="3022799"/>
                  <a:pt x="7541739" y="3023946"/>
                </a:cubicBezTo>
                <a:cubicBezTo>
                  <a:pt x="7534059" y="3042303"/>
                  <a:pt x="7549904" y="3038579"/>
                  <a:pt x="7530781" y="3050462"/>
                </a:cubicBezTo>
                <a:cubicBezTo>
                  <a:pt x="7527838" y="3088204"/>
                  <a:pt x="7503338" y="3127251"/>
                  <a:pt x="7508515" y="3164510"/>
                </a:cubicBezTo>
                <a:cubicBezTo>
                  <a:pt x="7503888" y="3155782"/>
                  <a:pt x="7493770" y="3162549"/>
                  <a:pt x="7492866" y="3173520"/>
                </a:cubicBezTo>
                <a:cubicBezTo>
                  <a:pt x="7474179" y="3140376"/>
                  <a:pt x="7498581" y="3226463"/>
                  <a:pt x="7479395" y="3217191"/>
                </a:cubicBezTo>
                <a:cubicBezTo>
                  <a:pt x="7493905" y="3232643"/>
                  <a:pt x="7501608" y="3293915"/>
                  <a:pt x="7481475" y="3298298"/>
                </a:cubicBezTo>
                <a:cubicBezTo>
                  <a:pt x="7472089" y="3326890"/>
                  <a:pt x="7475493" y="3357480"/>
                  <a:pt x="7457722" y="3379292"/>
                </a:cubicBezTo>
                <a:cubicBezTo>
                  <a:pt x="7459285" y="3382143"/>
                  <a:pt x="7460273" y="3385199"/>
                  <a:pt x="7460850" y="3388381"/>
                </a:cubicBezTo>
                <a:lnTo>
                  <a:pt x="7461482" y="3397694"/>
                </a:lnTo>
                <a:lnTo>
                  <a:pt x="7460695" y="3398556"/>
                </a:lnTo>
                <a:cubicBezTo>
                  <a:pt x="7458532" y="3402904"/>
                  <a:pt x="7458275" y="3406007"/>
                  <a:pt x="7458858" y="3408553"/>
                </a:cubicBezTo>
                <a:lnTo>
                  <a:pt x="7460185" y="3411299"/>
                </a:lnTo>
                <a:lnTo>
                  <a:pt x="7459468" y="3418333"/>
                </a:lnTo>
                <a:lnTo>
                  <a:pt x="7459515" y="3432662"/>
                </a:lnTo>
                <a:lnTo>
                  <a:pt x="7458154" y="3434902"/>
                </a:lnTo>
                <a:lnTo>
                  <a:pt x="7456091" y="3455825"/>
                </a:lnTo>
                <a:cubicBezTo>
                  <a:pt x="7455865" y="3455850"/>
                  <a:pt x="7455638" y="3455877"/>
                  <a:pt x="7455413" y="3455903"/>
                </a:cubicBezTo>
                <a:cubicBezTo>
                  <a:pt x="7453843" y="3456557"/>
                  <a:pt x="7452596" y="3457940"/>
                  <a:pt x="7451989" y="3460886"/>
                </a:cubicBezTo>
                <a:cubicBezTo>
                  <a:pt x="7443388" y="3453296"/>
                  <a:pt x="7447961" y="3461529"/>
                  <a:pt x="7446929" y="3470886"/>
                </a:cubicBezTo>
                <a:cubicBezTo>
                  <a:pt x="7433341" y="3461186"/>
                  <a:pt x="7436171" y="3489615"/>
                  <a:pt x="7427213" y="3491353"/>
                </a:cubicBezTo>
                <a:cubicBezTo>
                  <a:pt x="7426761" y="3498443"/>
                  <a:pt x="7426037" y="3505767"/>
                  <a:pt x="7424990" y="3513143"/>
                </a:cubicBezTo>
                <a:lnTo>
                  <a:pt x="7424186" y="3517424"/>
                </a:lnTo>
                <a:cubicBezTo>
                  <a:pt x="7424132" y="3517438"/>
                  <a:pt x="7424077" y="3517453"/>
                  <a:pt x="7424024" y="3517467"/>
                </a:cubicBezTo>
                <a:cubicBezTo>
                  <a:pt x="7423536" y="3518305"/>
                  <a:pt x="7423153" y="3519678"/>
                  <a:pt x="7422883" y="3521896"/>
                </a:cubicBezTo>
                <a:lnTo>
                  <a:pt x="7422723" y="3525229"/>
                </a:lnTo>
                <a:lnTo>
                  <a:pt x="7421163" y="3533534"/>
                </a:lnTo>
                <a:lnTo>
                  <a:pt x="7419650" y="3536108"/>
                </a:lnTo>
                <a:lnTo>
                  <a:pt x="7417640" y="3536718"/>
                </a:lnTo>
                <a:lnTo>
                  <a:pt x="7417697" y="3537534"/>
                </a:lnTo>
                <a:cubicBezTo>
                  <a:pt x="7419749" y="3544077"/>
                  <a:pt x="7423989" y="3546875"/>
                  <a:pt x="7409814" y="3551598"/>
                </a:cubicBezTo>
                <a:cubicBezTo>
                  <a:pt x="7412376" y="3566128"/>
                  <a:pt x="7404108" y="3567090"/>
                  <a:pt x="7397719" y="3584844"/>
                </a:cubicBezTo>
                <a:cubicBezTo>
                  <a:pt x="7401116" y="3593573"/>
                  <a:pt x="7398130" y="3599358"/>
                  <a:pt x="7393057" y="3604546"/>
                </a:cubicBezTo>
                <a:cubicBezTo>
                  <a:pt x="7391792" y="3622895"/>
                  <a:pt x="7383125" y="3638008"/>
                  <a:pt x="7377811" y="3657793"/>
                </a:cubicBezTo>
                <a:cubicBezTo>
                  <a:pt x="7379886" y="3680874"/>
                  <a:pt x="7366255" y="3689531"/>
                  <a:pt x="7360624" y="3710685"/>
                </a:cubicBezTo>
                <a:cubicBezTo>
                  <a:pt x="7367950" y="3731637"/>
                  <a:pt x="7347999" y="3723947"/>
                  <a:pt x="7341489" y="3734006"/>
                </a:cubicBezTo>
                <a:lnTo>
                  <a:pt x="7340478" y="3737028"/>
                </a:lnTo>
                <a:lnTo>
                  <a:pt x="7340489" y="3745476"/>
                </a:lnTo>
                <a:lnTo>
                  <a:pt x="7340950" y="3748687"/>
                </a:lnTo>
                <a:cubicBezTo>
                  <a:pt x="7341098" y="3750887"/>
                  <a:pt x="7340976" y="3752333"/>
                  <a:pt x="7340653" y="3753314"/>
                </a:cubicBezTo>
                <a:lnTo>
                  <a:pt x="7340500" y="3753419"/>
                </a:lnTo>
                <a:lnTo>
                  <a:pt x="7340506" y="3757774"/>
                </a:lnTo>
                <a:cubicBezTo>
                  <a:pt x="7340847" y="3765147"/>
                  <a:pt x="7341495" y="3772345"/>
                  <a:pt x="7342369" y="3779218"/>
                </a:cubicBezTo>
                <a:cubicBezTo>
                  <a:pt x="7333890" y="3784348"/>
                  <a:pt x="7341949" y="3810090"/>
                  <a:pt x="7326800" y="3806225"/>
                </a:cubicBezTo>
                <a:cubicBezTo>
                  <a:pt x="7327524" y="3815461"/>
                  <a:pt x="7333545" y="3821456"/>
                  <a:pt x="7323686" y="3817640"/>
                </a:cubicBezTo>
                <a:cubicBezTo>
                  <a:pt x="7323637" y="3820659"/>
                  <a:pt x="7322668" y="3822449"/>
                  <a:pt x="7321247" y="3823678"/>
                </a:cubicBezTo>
                <a:lnTo>
                  <a:pt x="7320595" y="3824018"/>
                </a:lnTo>
                <a:lnTo>
                  <a:pt x="7322453" y="3844579"/>
                </a:lnTo>
                <a:lnTo>
                  <a:pt x="7321532" y="3847225"/>
                </a:lnTo>
                <a:lnTo>
                  <a:pt x="7324238" y="3860736"/>
                </a:lnTo>
                <a:lnTo>
                  <a:pt x="7324840" y="3867658"/>
                </a:lnTo>
                <a:lnTo>
                  <a:pt x="7326655" y="3869733"/>
                </a:lnTo>
                <a:cubicBezTo>
                  <a:pt x="7327701" y="3871909"/>
                  <a:pt x="7328023" y="3874942"/>
                  <a:pt x="7326706" y="3879891"/>
                </a:cubicBezTo>
                <a:lnTo>
                  <a:pt x="7326093" y="3881013"/>
                </a:lnTo>
                <a:lnTo>
                  <a:pt x="7328442" y="3889558"/>
                </a:lnTo>
                <a:cubicBezTo>
                  <a:pt x="7329602" y="3892339"/>
                  <a:pt x="7331138" y="3894839"/>
                  <a:pt x="7333203" y="3896924"/>
                </a:cubicBezTo>
                <a:cubicBezTo>
                  <a:pt x="7319795" y="3924445"/>
                  <a:pt x="7328820" y="3952004"/>
                  <a:pt x="7324908" y="3982658"/>
                </a:cubicBezTo>
                <a:cubicBezTo>
                  <a:pt x="7325522" y="4017325"/>
                  <a:pt x="7327874" y="4041416"/>
                  <a:pt x="7327588" y="4064228"/>
                </a:cubicBezTo>
                <a:cubicBezTo>
                  <a:pt x="7328735" y="4074940"/>
                  <a:pt x="7329351" y="4153102"/>
                  <a:pt x="7323186" y="4146664"/>
                </a:cubicBezTo>
                <a:cubicBezTo>
                  <a:pt x="7335189" y="4179829"/>
                  <a:pt x="7318370" y="4199117"/>
                  <a:pt x="7322488" y="4235901"/>
                </a:cubicBezTo>
                <a:cubicBezTo>
                  <a:pt x="7305909" y="4254573"/>
                  <a:pt x="7320783" y="4244884"/>
                  <a:pt x="7316645" y="4265209"/>
                </a:cubicBezTo>
                <a:cubicBezTo>
                  <a:pt x="7331133" y="4260631"/>
                  <a:pt x="7307179" y="4289560"/>
                  <a:pt x="7323069" y="4291857"/>
                </a:cubicBezTo>
                <a:cubicBezTo>
                  <a:pt x="7321814" y="4295483"/>
                  <a:pt x="7320095" y="4298923"/>
                  <a:pt x="7318251" y="4302359"/>
                </a:cubicBezTo>
                <a:lnTo>
                  <a:pt x="7317295" y="4304161"/>
                </a:lnTo>
                <a:lnTo>
                  <a:pt x="7316223" y="4311573"/>
                </a:lnTo>
                <a:lnTo>
                  <a:pt x="7312469" y="4313411"/>
                </a:lnTo>
                <a:lnTo>
                  <a:pt x="7306447" y="4403491"/>
                </a:lnTo>
                <a:cubicBezTo>
                  <a:pt x="7308849" y="4411399"/>
                  <a:pt x="7308497" y="4436984"/>
                  <a:pt x="7303688" y="4442497"/>
                </a:cubicBezTo>
                <a:cubicBezTo>
                  <a:pt x="7302637" y="4447969"/>
                  <a:pt x="7304327" y="4453942"/>
                  <a:pt x="7299181" y="4457128"/>
                </a:cubicBezTo>
                <a:cubicBezTo>
                  <a:pt x="7296154" y="4469016"/>
                  <a:pt x="7289197" y="4496240"/>
                  <a:pt x="7285530" y="4513823"/>
                </a:cubicBezTo>
                <a:cubicBezTo>
                  <a:pt x="7288769" y="4518560"/>
                  <a:pt x="7287100" y="4524649"/>
                  <a:pt x="7284412" y="4532609"/>
                </a:cubicBezTo>
                <a:lnTo>
                  <a:pt x="7282601" y="4540125"/>
                </a:lnTo>
                <a:lnTo>
                  <a:pt x="7291785" y="4563650"/>
                </a:lnTo>
                <a:lnTo>
                  <a:pt x="7284191" y="4636427"/>
                </a:lnTo>
                <a:lnTo>
                  <a:pt x="7292797" y="4672055"/>
                </a:lnTo>
                <a:cubicBezTo>
                  <a:pt x="7294304" y="4686552"/>
                  <a:pt x="7294421" y="4700466"/>
                  <a:pt x="7295425" y="4713953"/>
                </a:cubicBezTo>
                <a:cubicBezTo>
                  <a:pt x="7296104" y="4744441"/>
                  <a:pt x="7280378" y="4723911"/>
                  <a:pt x="7292574" y="4762180"/>
                </a:cubicBezTo>
                <a:cubicBezTo>
                  <a:pt x="7286719" y="4766152"/>
                  <a:pt x="7286266" y="4770971"/>
                  <a:pt x="7288689" y="4779168"/>
                </a:cubicBezTo>
                <a:cubicBezTo>
                  <a:pt x="7288592" y="4793971"/>
                  <a:pt x="7274303" y="4792486"/>
                  <a:pt x="7282355" y="4807636"/>
                </a:cubicBezTo>
                <a:cubicBezTo>
                  <a:pt x="7278556" y="4806204"/>
                  <a:pt x="7277539" y="4813202"/>
                  <a:pt x="7276505" y="4819678"/>
                </a:cubicBezTo>
                <a:lnTo>
                  <a:pt x="7273752" y="4823797"/>
                </a:lnTo>
                <a:lnTo>
                  <a:pt x="7283683" y="4847794"/>
                </a:lnTo>
                <a:cubicBezTo>
                  <a:pt x="7296832" y="4890479"/>
                  <a:pt x="7302379" y="4941877"/>
                  <a:pt x="7311552" y="4978326"/>
                </a:cubicBezTo>
                <a:cubicBezTo>
                  <a:pt x="7284161" y="4998846"/>
                  <a:pt x="7309660" y="4989594"/>
                  <a:pt x="7304880" y="5015024"/>
                </a:cubicBezTo>
                <a:cubicBezTo>
                  <a:pt x="7330355" y="5012307"/>
                  <a:pt x="7291032" y="5044485"/>
                  <a:pt x="7319932" y="5050993"/>
                </a:cubicBezTo>
                <a:cubicBezTo>
                  <a:pt x="7318148" y="5055414"/>
                  <a:pt x="7315506" y="5059493"/>
                  <a:pt x="7312641" y="5063537"/>
                </a:cubicBezTo>
                <a:lnTo>
                  <a:pt x="7311153" y="5065661"/>
                </a:lnTo>
                <a:lnTo>
                  <a:pt x="7310197" y="5075032"/>
                </a:lnTo>
                <a:lnTo>
                  <a:pt x="7303683" y="5076576"/>
                </a:lnTo>
                <a:lnTo>
                  <a:pt x="7297768" y="5089898"/>
                </a:lnTo>
                <a:cubicBezTo>
                  <a:pt x="7296519" y="5095057"/>
                  <a:pt x="7296302" y="5100805"/>
                  <a:pt x="7297750" y="5107454"/>
                </a:cubicBezTo>
                <a:cubicBezTo>
                  <a:pt x="7309447" y="5125240"/>
                  <a:pt x="7295812" y="5147341"/>
                  <a:pt x="7297014" y="5169708"/>
                </a:cubicBezTo>
                <a:lnTo>
                  <a:pt x="7300719" y="5180532"/>
                </a:lnTo>
                <a:lnTo>
                  <a:pt x="7295705" y="5210620"/>
                </a:lnTo>
                <a:lnTo>
                  <a:pt x="7296901" y="5212749"/>
                </a:lnTo>
                <a:cubicBezTo>
                  <a:pt x="7296704" y="5218058"/>
                  <a:pt x="7294377" y="5228574"/>
                  <a:pt x="7294523" y="5242477"/>
                </a:cubicBezTo>
                <a:lnTo>
                  <a:pt x="7297776" y="5296160"/>
                </a:lnTo>
                <a:lnTo>
                  <a:pt x="7289955" y="5304499"/>
                </a:lnTo>
                <a:lnTo>
                  <a:pt x="7286210" y="5305374"/>
                </a:lnTo>
                <a:lnTo>
                  <a:pt x="7286995" y="5320092"/>
                </a:lnTo>
                <a:lnTo>
                  <a:pt x="7281550" y="5330613"/>
                </a:lnTo>
                <a:lnTo>
                  <a:pt x="7285354" y="5340890"/>
                </a:lnTo>
                <a:lnTo>
                  <a:pt x="7281914" y="5354491"/>
                </a:lnTo>
                <a:cubicBezTo>
                  <a:pt x="7280017" y="5359352"/>
                  <a:pt x="7277725" y="5364763"/>
                  <a:pt x="7275918" y="5370917"/>
                </a:cubicBezTo>
                <a:lnTo>
                  <a:pt x="7267655" y="5384350"/>
                </a:lnTo>
                <a:lnTo>
                  <a:pt x="7263791" y="5406610"/>
                </a:lnTo>
                <a:cubicBezTo>
                  <a:pt x="7260956" y="5423841"/>
                  <a:pt x="7257650" y="5440271"/>
                  <a:pt x="7251522" y="5456222"/>
                </a:cubicBezTo>
                <a:cubicBezTo>
                  <a:pt x="7253699" y="5469913"/>
                  <a:pt x="7252931" y="5482529"/>
                  <a:pt x="7242311" y="5493751"/>
                </a:cubicBezTo>
                <a:cubicBezTo>
                  <a:pt x="7236636" y="5529727"/>
                  <a:pt x="7245809" y="5539513"/>
                  <a:pt x="7231835" y="5561252"/>
                </a:cubicBezTo>
                <a:cubicBezTo>
                  <a:pt x="7236311" y="5568555"/>
                  <a:pt x="7238499" y="5573475"/>
                  <a:pt x="7239152" y="5577121"/>
                </a:cubicBezTo>
                <a:cubicBezTo>
                  <a:pt x="7241111" y="5588065"/>
                  <a:pt x="7229268" y="5587525"/>
                  <a:pt x="7224043" y="5605355"/>
                </a:cubicBezTo>
                <a:cubicBezTo>
                  <a:pt x="7216774" y="5624244"/>
                  <a:pt x="7213225" y="5590845"/>
                  <a:pt x="7209229" y="5609118"/>
                </a:cubicBezTo>
                <a:cubicBezTo>
                  <a:pt x="7212098" y="5628346"/>
                  <a:pt x="7194168" y="5628785"/>
                  <a:pt x="7198222" y="5648700"/>
                </a:cubicBezTo>
                <a:cubicBezTo>
                  <a:pt x="7212577" y="5642705"/>
                  <a:pt x="7189541" y="5689259"/>
                  <a:pt x="7201221" y="5689771"/>
                </a:cubicBezTo>
                <a:cubicBezTo>
                  <a:pt x="7181618" y="5708428"/>
                  <a:pt x="7201258" y="5715573"/>
                  <a:pt x="7192555" y="5739098"/>
                </a:cubicBezTo>
                <a:cubicBezTo>
                  <a:pt x="7184486" y="5750478"/>
                  <a:pt x="7182208" y="5758416"/>
                  <a:pt x="7187522" y="5768603"/>
                </a:cubicBezTo>
                <a:cubicBezTo>
                  <a:pt x="7148692" y="5821144"/>
                  <a:pt x="7181577" y="5799065"/>
                  <a:pt x="7162500" y="5846928"/>
                </a:cubicBezTo>
                <a:lnTo>
                  <a:pt x="7160827" y="5850799"/>
                </a:lnTo>
                <a:lnTo>
                  <a:pt x="7163312" y="5866636"/>
                </a:lnTo>
                <a:cubicBezTo>
                  <a:pt x="7163884" y="5867070"/>
                  <a:pt x="7164455" y="5867505"/>
                  <a:pt x="7165029" y="5867939"/>
                </a:cubicBezTo>
                <a:lnTo>
                  <a:pt x="7142501" y="5914339"/>
                </a:lnTo>
                <a:lnTo>
                  <a:pt x="7143151" y="5921221"/>
                </a:lnTo>
                <a:lnTo>
                  <a:pt x="7123808" y="5950546"/>
                </a:lnTo>
                <a:lnTo>
                  <a:pt x="7116299" y="5966186"/>
                </a:lnTo>
                <a:lnTo>
                  <a:pt x="7106117" y="5983669"/>
                </a:lnTo>
                <a:lnTo>
                  <a:pt x="7109622" y="5995569"/>
                </a:lnTo>
                <a:cubicBezTo>
                  <a:pt x="7114727" y="6023526"/>
                  <a:pt x="7092983" y="6067450"/>
                  <a:pt x="7116605" y="6077139"/>
                </a:cubicBezTo>
                <a:cubicBezTo>
                  <a:pt x="7102148" y="6089933"/>
                  <a:pt x="7125501" y="6101908"/>
                  <a:pt x="7127573" y="6115892"/>
                </a:cubicBezTo>
                <a:cubicBezTo>
                  <a:pt x="7118381" y="6127056"/>
                  <a:pt x="7126331" y="6132595"/>
                  <a:pt x="7128098" y="6142737"/>
                </a:cubicBezTo>
                <a:cubicBezTo>
                  <a:pt x="7122429" y="6147329"/>
                  <a:pt x="7122724" y="6155912"/>
                  <a:pt x="7129375" y="6158833"/>
                </a:cubicBezTo>
                <a:cubicBezTo>
                  <a:pt x="7144709" y="6154689"/>
                  <a:pt x="7137060" y="6184499"/>
                  <a:pt x="7147635" y="6186714"/>
                </a:cubicBezTo>
                <a:cubicBezTo>
                  <a:pt x="7149842" y="6204016"/>
                  <a:pt x="7136414" y="6279145"/>
                  <a:pt x="7153343" y="6291871"/>
                </a:cubicBezTo>
                <a:cubicBezTo>
                  <a:pt x="7161381" y="6326852"/>
                  <a:pt x="7134450" y="6377408"/>
                  <a:pt x="7134923" y="6392273"/>
                </a:cubicBezTo>
                <a:cubicBezTo>
                  <a:pt x="7103997" y="6407024"/>
                  <a:pt x="7185503" y="6478818"/>
                  <a:pt x="7187236" y="6541940"/>
                </a:cubicBezTo>
                <a:cubicBezTo>
                  <a:pt x="7184250" y="6550446"/>
                  <a:pt x="7184290" y="6554993"/>
                  <a:pt x="7191340" y="6557275"/>
                </a:cubicBezTo>
                <a:cubicBezTo>
                  <a:pt x="7195412" y="6573685"/>
                  <a:pt x="7202070" y="6606060"/>
                  <a:pt x="7211670" y="6640404"/>
                </a:cubicBezTo>
                <a:cubicBezTo>
                  <a:pt x="7219591" y="6666216"/>
                  <a:pt x="7212698" y="6793331"/>
                  <a:pt x="7221085" y="6827708"/>
                </a:cubicBezTo>
                <a:lnTo>
                  <a:pt x="722769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6C6D16BE-B868-236E-EB1A-AF18023E6CB4}"/>
              </a:ext>
            </a:extLst>
          </p:cNvPr>
          <p:cNvSpPr txBox="1">
            <a:spLocks/>
          </p:cNvSpPr>
          <p:nvPr/>
        </p:nvSpPr>
        <p:spPr>
          <a:xfrm>
            <a:off x="7525302" y="2686935"/>
            <a:ext cx="4481346" cy="375988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3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7500" dirty="0"/>
              <a:t>Visão Geral do Dataset</a:t>
            </a:r>
          </a:p>
          <a:p>
            <a:pPr algn="l"/>
            <a:endParaRPr lang="pt-PT" sz="4800" dirty="0"/>
          </a:p>
          <a:p>
            <a:pPr algn="l"/>
            <a:endParaRPr lang="pt-PT" sz="4800" dirty="0"/>
          </a:p>
          <a:p>
            <a:pPr algn="l"/>
            <a:r>
              <a:rPr lang="pt-PT" sz="6400" dirty="0"/>
              <a:t>O </a:t>
            </a:r>
            <a:r>
              <a:rPr lang="pt-PT" sz="6400" dirty="0" err="1"/>
              <a:t>dataset</a:t>
            </a:r>
            <a:r>
              <a:rPr lang="pt-PT" sz="6400" dirty="0"/>
              <a:t> analisado contém dados de funcionários da IBM, com informações detalhadas sobre carreira, desempenho, satisfação, dados demográficos e histórico profissional. A análise exploratória revelou insights importantes sobre a composição da força de trabalho e fatores relacionados à rotatividade.</a:t>
            </a:r>
          </a:p>
        </p:txBody>
      </p:sp>
      <p:graphicFrame>
        <p:nvGraphicFramePr>
          <p:cNvPr id="55" name="Subtítulo 2">
            <a:extLst>
              <a:ext uri="{FF2B5EF4-FFF2-40B4-BE49-F238E27FC236}">
                <a16:creationId xmlns:a16="http://schemas.microsoft.com/office/drawing/2014/main" id="{CECC0222-6E37-F2C0-B17C-F37A1A79F954}"/>
              </a:ext>
            </a:extLst>
          </p:cNvPr>
          <p:cNvGraphicFramePr/>
          <p:nvPr/>
        </p:nvGraphicFramePr>
        <p:xfrm>
          <a:off x="185352" y="411177"/>
          <a:ext cx="6771503" cy="6035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3376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AE82B7-6A74-5AAD-1A5B-CF142EE5B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694B65A-4685-B097-1B01-CACE87033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DF309D-3990-680C-42DD-61238E41F8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739" y="1094134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 sz="2000" dirty="0"/>
              <a:t>Processo de normalização, com a apresentação da 3NF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07A5522-DE71-1D96-E4B7-0BE1035BE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E6E9E3E-94F6-6333-574D-49BC34986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44643FE-B8A5-6BF2-EBAB-4D7C02E4B633}"/>
              </a:ext>
            </a:extLst>
          </p:cNvPr>
          <p:cNvSpPr txBox="1">
            <a:spLocks/>
          </p:cNvSpPr>
          <p:nvPr/>
        </p:nvSpPr>
        <p:spPr>
          <a:xfrm>
            <a:off x="411479" y="2688336"/>
            <a:ext cx="4498848" cy="35844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18D3F7B7-C563-D76B-73F4-EC72549A27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48" r="4848" b="-1"/>
          <a:stretch>
            <a:fillRect/>
          </a:stretch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0A3DD47-63ED-06A0-A152-91B981C90FE1}"/>
              </a:ext>
            </a:extLst>
          </p:cNvPr>
          <p:cNvSpPr txBox="1"/>
          <p:nvPr/>
        </p:nvSpPr>
        <p:spPr>
          <a:xfrm>
            <a:off x="-43954" y="2491899"/>
            <a:ext cx="522514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pt-BR" dirty="0"/>
              <a:t>Para garantir uma base de dados eficiente, coesa e preparada para análise, foi realizada a normalização do dataset IBM HR Attrition. A normalização visa reduzir a redundância de dados, melhorar a integridade e facilitar consultas mais flexíveis, especialmente quando os dados serão usados para análises exploratórias e visualizações</a:t>
            </a:r>
            <a:endParaRPr lang="pt-PT" i="0" dirty="0">
              <a:effectLst/>
              <a:latin typeface="Inter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74DB88A-B84E-B1C1-FE82-01814ADE7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931" y="698836"/>
            <a:ext cx="6174190" cy="5727424"/>
          </a:xfrm>
          <a:prstGeom prst="rect">
            <a:avLst/>
          </a:prstGeom>
        </p:spPr>
      </p:pic>
      <p:sp>
        <p:nvSpPr>
          <p:cNvPr id="10" name="CaixaDeTexto 3">
            <a:extLst>
              <a:ext uri="{FF2B5EF4-FFF2-40B4-BE49-F238E27FC236}">
                <a16:creationId xmlns:a16="http://schemas.microsoft.com/office/drawing/2014/main" id="{902E578F-7F43-4B52-A2F6-4E7AE6DA7860}"/>
              </a:ext>
            </a:extLst>
          </p:cNvPr>
          <p:cNvSpPr txBox="1"/>
          <p:nvPr/>
        </p:nvSpPr>
        <p:spPr>
          <a:xfrm>
            <a:off x="-170817" y="4395730"/>
            <a:ext cx="5225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pt-BR" dirty="0"/>
              <a:t>Objetivos principais da normalização aplicada</a:t>
            </a:r>
            <a:endParaRPr lang="pt-PT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97041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AE82B7-6A74-5AAD-1A5B-CF142EE5B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694B65A-4685-B097-1B01-CACE87033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ADF309D-3990-680C-42DD-61238E41F8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739" y="1094134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2000" dirty="0"/>
              <a:t>Objetivos principais da normalização aplicada</a:t>
            </a:r>
            <a:endParaRPr lang="pt-PT" sz="20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07A5522-DE71-1D96-E4B7-0BE1035BE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E6E9E3E-94F6-6333-574D-49BC34986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E44643FE-B8A5-6BF2-EBAB-4D7C02E4B633}"/>
              </a:ext>
            </a:extLst>
          </p:cNvPr>
          <p:cNvSpPr txBox="1">
            <a:spLocks/>
          </p:cNvSpPr>
          <p:nvPr/>
        </p:nvSpPr>
        <p:spPr>
          <a:xfrm>
            <a:off x="411479" y="2688336"/>
            <a:ext cx="4498848" cy="35844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18D3F7B7-C563-D76B-73F4-EC72549A27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48" r="4848" b="-1"/>
          <a:stretch>
            <a:fillRect/>
          </a:stretch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74DB88A-B84E-B1C1-FE82-01814ADE7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931" y="698836"/>
            <a:ext cx="6174190" cy="57274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C3527B-3969-404B-B01F-8BFCF76AEEFD}"/>
              </a:ext>
            </a:extLst>
          </p:cNvPr>
          <p:cNvSpPr txBox="1"/>
          <p:nvPr/>
        </p:nvSpPr>
        <p:spPr>
          <a:xfrm>
            <a:off x="230372" y="2301688"/>
            <a:ext cx="475133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1- Eliminar redundância de dados:</a:t>
            </a:r>
          </a:p>
          <a:p>
            <a:r>
              <a:rPr lang="pt-PT" sz="1400" dirty="0"/>
              <a:t>Informações como </a:t>
            </a:r>
            <a:r>
              <a:rPr lang="pt-PT" sz="1400" i="1" dirty="0" err="1"/>
              <a:t>Departement</a:t>
            </a:r>
            <a:r>
              <a:rPr lang="pt-PT" sz="1400" dirty="0"/>
              <a:t>, </a:t>
            </a:r>
            <a:r>
              <a:rPr lang="pt-PT" sz="1400" i="1" dirty="0"/>
              <a:t>Marital Status</a:t>
            </a:r>
            <a:r>
              <a:rPr lang="pt-PT" sz="1400" dirty="0"/>
              <a:t>, </a:t>
            </a:r>
            <a:r>
              <a:rPr lang="pt-PT" sz="1400" i="1" dirty="0"/>
              <a:t>Job Role </a:t>
            </a:r>
            <a:r>
              <a:rPr lang="pt-PT" sz="1400" dirty="0"/>
              <a:t>e </a:t>
            </a:r>
            <a:r>
              <a:rPr lang="pt-PT" sz="1400" i="1" dirty="0" err="1"/>
              <a:t>Education</a:t>
            </a:r>
            <a:r>
              <a:rPr lang="pt-PT" sz="1400" dirty="0"/>
              <a:t> aparecem repetidas varias vezes na tabela original. Essas informações foram movidas para tabelas separadas. </a:t>
            </a:r>
          </a:p>
          <a:p>
            <a:endParaRPr lang="pt-PT" sz="1400" dirty="0"/>
          </a:p>
          <a:p>
            <a:r>
              <a:rPr lang="pt-PT" b="1" dirty="0"/>
              <a:t>2- Melhorar a integridade referencial:</a:t>
            </a:r>
          </a:p>
          <a:p>
            <a:r>
              <a:rPr lang="pt-PT" sz="1400" dirty="0"/>
              <a:t>Ao separar os dados em tabelas distintas com relações claras via chaves estrangeiras, garantimos que apenas valores válidos e consistentes sejam utilizados.</a:t>
            </a:r>
          </a:p>
          <a:p>
            <a:endParaRPr lang="pt-PT" b="1" dirty="0"/>
          </a:p>
          <a:p>
            <a:r>
              <a:rPr lang="pt-PT" b="1" dirty="0"/>
              <a:t>3</a:t>
            </a:r>
            <a:r>
              <a:rPr lang="en-US" b="1" dirty="0"/>
              <a:t>- </a:t>
            </a:r>
            <a:r>
              <a:rPr lang="en-US" b="1" dirty="0" err="1"/>
              <a:t>Facilitar</a:t>
            </a:r>
            <a:r>
              <a:rPr lang="en-US" b="1" dirty="0"/>
              <a:t> </a:t>
            </a:r>
            <a:r>
              <a:rPr lang="en-US" b="1" dirty="0" err="1"/>
              <a:t>consultas</a:t>
            </a:r>
            <a:r>
              <a:rPr lang="en-US" b="1" dirty="0"/>
              <a:t> e </a:t>
            </a:r>
            <a:r>
              <a:rPr lang="en-US" b="1" dirty="0" err="1"/>
              <a:t>agregações</a:t>
            </a:r>
            <a:r>
              <a:rPr lang="en-US" b="1" dirty="0"/>
              <a:t>:</a:t>
            </a:r>
          </a:p>
          <a:p>
            <a:r>
              <a:rPr lang="pt-PT" sz="1400" dirty="0"/>
              <a:t>C</a:t>
            </a:r>
            <a:r>
              <a:rPr lang="en-US" sz="1400" dirty="0"/>
              <a:t>om a </a:t>
            </a:r>
            <a:r>
              <a:rPr lang="en-US" sz="1400" dirty="0" err="1"/>
              <a:t>estrutura</a:t>
            </a:r>
            <a:r>
              <a:rPr lang="en-US" sz="1400" dirty="0"/>
              <a:t> </a:t>
            </a:r>
            <a:r>
              <a:rPr lang="en-US" sz="1400" dirty="0" err="1"/>
              <a:t>normalizada</a:t>
            </a:r>
            <a:r>
              <a:rPr lang="en-US" sz="1400" dirty="0"/>
              <a:t>, </a:t>
            </a:r>
            <a:r>
              <a:rPr lang="en-US" sz="1400" dirty="0" err="1"/>
              <a:t>torna</a:t>
            </a:r>
            <a:r>
              <a:rPr lang="en-US" sz="1400" dirty="0"/>
              <a:t>-se </a:t>
            </a:r>
            <a:r>
              <a:rPr lang="en-US" sz="1400" dirty="0" err="1"/>
              <a:t>mais</a:t>
            </a:r>
            <a:r>
              <a:rPr lang="en-US" sz="1400" dirty="0"/>
              <a:t> simples </a:t>
            </a:r>
            <a:r>
              <a:rPr lang="en-US" sz="1400" dirty="0" err="1"/>
              <a:t>aplicar</a:t>
            </a:r>
            <a:r>
              <a:rPr lang="en-US" sz="1400" dirty="0"/>
              <a:t> joins para analyses </a:t>
            </a:r>
            <a:r>
              <a:rPr lang="en-US" sz="1400" dirty="0" err="1"/>
              <a:t>como</a:t>
            </a:r>
            <a:r>
              <a:rPr lang="en-US" sz="1400" dirty="0"/>
              <a:t> por </a:t>
            </a:r>
            <a:r>
              <a:rPr lang="en-US" sz="1400" dirty="0" err="1"/>
              <a:t>exemplo</a:t>
            </a:r>
            <a:r>
              <a:rPr lang="en-US" sz="1400" dirty="0"/>
              <a:t> a </a:t>
            </a:r>
            <a:r>
              <a:rPr lang="en-US" sz="1400" dirty="0" err="1"/>
              <a:t>rotatividade</a:t>
            </a:r>
            <a:r>
              <a:rPr lang="en-US" sz="1400" dirty="0"/>
              <a:t> por cargo </a:t>
            </a:r>
            <a:r>
              <a:rPr lang="en-US" sz="1400" dirty="0" err="1"/>
              <a:t>ou</a:t>
            </a:r>
            <a:r>
              <a:rPr lang="en-US" sz="1400" dirty="0"/>
              <a:t> </a:t>
            </a:r>
            <a:r>
              <a:rPr lang="en-US" sz="1400" dirty="0" err="1"/>
              <a:t>departamento</a:t>
            </a:r>
            <a:r>
              <a:rPr lang="en-US" sz="1400" dirty="0"/>
              <a:t>.</a:t>
            </a:r>
          </a:p>
          <a:p>
            <a:endParaRPr lang="pt-PT" b="1" dirty="0"/>
          </a:p>
          <a:p>
            <a:r>
              <a:rPr lang="pt-PT" b="1" dirty="0"/>
              <a:t>4- Preparar a base para o uso em </a:t>
            </a:r>
            <a:r>
              <a:rPr lang="pt-PT" b="1" dirty="0" err="1"/>
              <a:t>PowerBI</a:t>
            </a:r>
            <a:r>
              <a:rPr lang="pt-PT" b="1" dirty="0"/>
              <a:t>:</a:t>
            </a:r>
          </a:p>
          <a:p>
            <a:r>
              <a:rPr lang="pt-PT" sz="1400" dirty="0"/>
              <a:t>Separar atributos categóricos em dimensões permite criar </a:t>
            </a:r>
            <a:r>
              <a:rPr lang="pt-PT" sz="1400" dirty="0" err="1"/>
              <a:t>dashboards</a:t>
            </a:r>
            <a:r>
              <a:rPr lang="pt-PT" sz="1400" dirty="0"/>
              <a:t> mais performáticos.</a:t>
            </a:r>
          </a:p>
        </p:txBody>
      </p:sp>
    </p:spTree>
    <p:extLst>
      <p:ext uri="{BB962C8B-B14F-4D97-AF65-F5344CB8AC3E}">
        <p14:creationId xmlns:p14="http://schemas.microsoft.com/office/powerpoint/2010/main" val="303498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15A2F4-FB4D-417F-7678-B4C144551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m 10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FE80B149-509E-7260-4422-C27D9BAE3F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664" r="-1" b="-1"/>
          <a:stretch>
            <a:fillRect/>
          </a:stretch>
        </p:blipFill>
        <p:spPr>
          <a:xfrm>
            <a:off x="-4" y="-4"/>
            <a:ext cx="6340602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C96E9B6-4660-8E9D-7202-427D26DC4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4037" y="4685881"/>
            <a:ext cx="5505814" cy="169040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pt-PT" sz="3700" dirty="0"/>
              <a:t>Imagem do diagrama ER do modelo relacional proposto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EC20EF9-296A-0244-216D-5E98CA4FBC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1" b="660"/>
          <a:stretch>
            <a:fillRect/>
          </a:stretch>
        </p:blipFill>
        <p:spPr>
          <a:xfrm>
            <a:off x="6260123" y="5"/>
            <a:ext cx="5931882" cy="5067658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5FCAC978-7A76-A790-A78B-A0CD4D661C82}"/>
              </a:ext>
            </a:extLst>
          </p:cNvPr>
          <p:cNvSpPr txBox="1">
            <a:spLocks/>
          </p:cNvSpPr>
          <p:nvPr/>
        </p:nvSpPr>
        <p:spPr>
          <a:xfrm>
            <a:off x="411479" y="2688336"/>
            <a:ext cx="4498848" cy="35844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1440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AAB36B-02C7-4D2B-DCD5-AA71C93C2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7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m captura de ecrã, espaço, astronomia&#10;&#10;Os conteúdos gerados por IA podem estar incorretos.">
            <a:extLst>
              <a:ext uri="{FF2B5EF4-FFF2-40B4-BE49-F238E27FC236}">
                <a16:creationId xmlns:a16="http://schemas.microsoft.com/office/drawing/2014/main" id="{AD0CDB59-9C00-0CD4-14A5-8A65C3A1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7" r="-1" b="-1"/>
          <a:stretch>
            <a:fillRect/>
          </a:stretch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2E8E63A-BFDE-6CA3-9C5F-D97C598F6580}"/>
              </a:ext>
            </a:extLst>
          </p:cNvPr>
          <p:cNvSpPr txBox="1"/>
          <p:nvPr/>
        </p:nvSpPr>
        <p:spPr>
          <a:xfrm>
            <a:off x="736782" y="745693"/>
            <a:ext cx="4202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PT" dirty="0">
                <a:solidFill>
                  <a:schemeClr val="bg1"/>
                </a:solidFill>
                <a:effectLst/>
                <a:latin typeface="Helvetica" pitchFamily="2" charset="0"/>
              </a:rPr>
              <a:t>Excertos dos principais scripts T-SQL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47F198-92F5-46A1-8EC2-3F39C83D8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213" y="0"/>
            <a:ext cx="5105400" cy="25431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A762E3-3A99-44B3-8741-BF4998B1C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113" y="2676525"/>
            <a:ext cx="581025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774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834</Words>
  <Application>Microsoft Macintosh PowerPoint</Application>
  <PresentationFormat>Ecrã Panorâmico</PresentationFormat>
  <Paragraphs>99</Paragraphs>
  <Slides>19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8" baseType="lpstr">
      <vt:lpstr>Aptos</vt:lpstr>
      <vt:lpstr>Aptos Display</vt:lpstr>
      <vt:lpstr>Arial</vt:lpstr>
      <vt:lpstr>Avenir Next LT Pro</vt:lpstr>
      <vt:lpstr>Calibri</vt:lpstr>
      <vt:lpstr>Helvetica</vt:lpstr>
      <vt:lpstr>Inter</vt:lpstr>
      <vt:lpstr>Symbol</vt:lpstr>
      <vt:lpstr>Tema do Office</vt:lpstr>
      <vt:lpstr>Relatório Final do Projeto</vt:lpstr>
      <vt:lpstr>Apresentação do PowerPoint</vt:lpstr>
      <vt:lpstr>Apresentação do PowerPoint</vt:lpstr>
      <vt:lpstr>Dicionário de Dados</vt:lpstr>
      <vt:lpstr>Resumo da Análise Exploratória dos Dados</vt:lpstr>
      <vt:lpstr>Processo de normalização, com a apresentação da 3NF</vt:lpstr>
      <vt:lpstr>Objetivos principais da normalização aplicada</vt:lpstr>
      <vt:lpstr>Imagem do diagrama ER do modelo relacional proposto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Comparação visual dos dados antes e depois das transformações </vt:lpstr>
      <vt:lpstr>Imagem do modelo OLAP em estrela</vt:lpstr>
      <vt:lpstr>Lista das métricas criadas, com a respetiva explicação</vt:lpstr>
      <vt:lpstr>Imagens das principais visualizações</vt:lpstr>
      <vt:lpstr>Resumo da análise exploratória dos dados : Análise de Dados de RH - IBM</vt:lpstr>
      <vt:lpstr>Resumo da análise exploratória dos dados : Análise de Dados de RH - IBM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Final do Projeto</dc:title>
  <dc:creator>BG Henrique Jesus</dc:creator>
  <cp:lastModifiedBy>BG Henrique Jesus</cp:lastModifiedBy>
  <cp:revision>12</cp:revision>
  <dcterms:created xsi:type="dcterms:W3CDTF">2025-07-20T01:34:18Z</dcterms:created>
  <dcterms:modified xsi:type="dcterms:W3CDTF">2025-07-21T23:38:33Z</dcterms:modified>
</cp:coreProperties>
</file>

<file path=docProps/thumbnail.jpeg>
</file>